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 standalone="yes"?>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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10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11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1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1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1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1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2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3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4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5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6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7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8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_rels/slide9.xml.rels><?xml version="1.0" encoding="UTF-8" standalone="yes"?>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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9869" y="7855231"/>
            <a:ext cx="957103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4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30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5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7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98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6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67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3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40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4C4B4D"/>
                </a:solidFill>
                <a:latin typeface="Times New Roman"/>
                <a:cs typeface="Times New Roman"/>
              </a:rPr>
              <a:t>22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940810" marR="1847872" algn="ctr">
              <a:lnSpc>
                <a:spcPct val="95825"/>
              </a:lnSpc>
              <a:spcBef>
                <a:spcPts val="9127"/>
              </a:spcBef>
            </a:pPr>
            <a:r>
              <a:rPr dirty="0" smtClean="0" sz="4150" spc="-161" b="1">
                <a:solidFill>
                  <a:srgbClr val="334D82"/>
                </a:solidFill>
                <a:latin typeface="Times New Roman"/>
                <a:cs typeface="Times New Roman"/>
              </a:rPr>
              <a:t>Senat</a:t>
            </a:r>
            <a:r>
              <a:rPr dirty="0" smtClean="0" sz="4150" spc="-161" b="1">
                <a:solidFill>
                  <a:srgbClr val="334D82"/>
                </a:solidFill>
                <a:latin typeface="Times New Roman"/>
                <a:cs typeface="Times New Roman"/>
              </a:rPr>
              <a:t>e</a:t>
            </a:r>
            <a:r>
              <a:rPr dirty="0" smtClean="0" sz="4150" spc="-161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4150" spc="-161" b="1">
                <a:solidFill>
                  <a:srgbClr val="334D82"/>
                </a:solidFill>
                <a:latin typeface="Times New Roman"/>
                <a:cs typeface="Times New Roman"/>
              </a:rPr>
              <a:t>CARES</a:t>
            </a:r>
            <a:endParaRPr sz="4150">
              <a:latin typeface="Times New Roman"/>
              <a:cs typeface="Times New Roman"/>
            </a:endParaRPr>
          </a:p>
          <a:p>
            <a:pPr marL="1247121" marR="1153282" algn="ctr">
              <a:lnSpc>
                <a:spcPts val="4545"/>
              </a:lnSpc>
              <a:spcBef>
                <a:spcPts val="227"/>
              </a:spcBef>
            </a:pP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Bil</a:t>
            </a: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l</a:t>
            </a: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(H</a:t>
            </a: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R</a:t>
            </a: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748</a:t>
            </a: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)</a:t>
            </a: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4150" spc="-87" b="1">
                <a:solidFill>
                  <a:srgbClr val="334D82"/>
                </a:solidFill>
                <a:latin typeface="Times New Roman"/>
                <a:cs typeface="Times New Roman"/>
              </a:rPr>
              <a:t>Update</a:t>
            </a:r>
            <a:endParaRPr sz="4150">
              <a:latin typeface="Times New Roman"/>
              <a:cs typeface="Times New Roman"/>
            </a:endParaRPr>
          </a:p>
          <a:p>
            <a:pPr marL="1222181" marR="1127909" algn="ctr">
              <a:lnSpc>
                <a:spcPts val="2587"/>
              </a:lnSpc>
              <a:spcBef>
                <a:spcPts val="2337"/>
              </a:spcBef>
            </a:pP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k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 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n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 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Progra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m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 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(Se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c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 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1102)</a:t>
            </a:r>
            <a:r>
              <a:rPr dirty="0" smtClean="0" sz="2250" spc="-44" b="1" i="1">
                <a:solidFill>
                  <a:srgbClr val="CC3438"/>
                </a:solidFill>
                <a:latin typeface="Times New Roman"/>
                <a:cs typeface="Times New Roman"/>
              </a:rPr>
              <a:t> </a:t>
            </a:r>
            <a:endParaRPr sz="2250">
              <a:latin typeface="Times New Roman"/>
              <a:cs typeface="Times New Roman"/>
            </a:endParaRPr>
          </a:p>
          <a:p>
            <a:pPr marL="1222181" marR="1127909" algn="ctr">
              <a:lnSpc>
                <a:spcPts val="2587"/>
              </a:lnSpc>
              <a:spcBef>
                <a:spcPts val="2292"/>
              </a:spcBef>
            </a:pP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Loa</a:t>
            </a: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n</a:t>
            </a: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 </a:t>
            </a: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Forgivenes</a:t>
            </a: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s</a:t>
            </a: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 </a:t>
            </a: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(Se</a:t>
            </a: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c</a:t>
            </a: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 </a:t>
            </a:r>
            <a:r>
              <a:rPr dirty="0" smtClean="0" sz="2250" spc="-66" b="1" i="1">
                <a:solidFill>
                  <a:srgbClr val="CC3438"/>
                </a:solidFill>
                <a:latin typeface="Times New Roman"/>
                <a:cs typeface="Times New Roman"/>
              </a:rPr>
              <a:t>1106)</a:t>
            </a:r>
            <a:endParaRPr sz="2250">
              <a:latin typeface="Times New Roman"/>
              <a:cs typeface="Times New Roman"/>
            </a:endParaRPr>
          </a:p>
          <a:p>
            <a:pPr marL="1869057" marR="1774786" algn="ctr">
              <a:lnSpc>
                <a:spcPts val="2575"/>
              </a:lnSpc>
              <a:spcBef>
                <a:spcPts val="2421"/>
              </a:spcBef>
            </a:pPr>
            <a:r>
              <a:rPr dirty="0" smtClean="0" sz="2250" spc="-71" b="1" i="1">
                <a:solidFill>
                  <a:srgbClr val="999B9D"/>
                </a:solidFill>
                <a:latin typeface="Times New Roman"/>
                <a:cs typeface="Times New Roman"/>
              </a:rPr>
              <a:t>Lyn</a:t>
            </a:r>
            <a:r>
              <a:rPr dirty="0" smtClean="0" sz="2250" spc="-71" b="1" i="1">
                <a:solidFill>
                  <a:srgbClr val="999B9D"/>
                </a:solidFill>
                <a:latin typeface="Times New Roman"/>
                <a:cs typeface="Times New Roman"/>
              </a:rPr>
              <a:t>n</a:t>
            </a:r>
            <a:r>
              <a:rPr dirty="0" smtClean="0" sz="2250" spc="-71" b="1" i="1">
                <a:solidFill>
                  <a:srgbClr val="999B9D"/>
                </a:solidFill>
                <a:latin typeface="Times New Roman"/>
                <a:cs typeface="Times New Roman"/>
              </a:rPr>
              <a:t> </a:t>
            </a:r>
            <a:r>
              <a:rPr dirty="0" smtClean="0" sz="2250" spc="-71" b="1" i="1">
                <a:solidFill>
                  <a:srgbClr val="999B9D"/>
                </a:solidFill>
                <a:latin typeface="Times New Roman"/>
                <a:cs typeface="Times New Roman"/>
              </a:rPr>
              <a:t>Mucenski-Keck</a:t>
            </a:r>
            <a:r>
              <a:rPr dirty="0" smtClean="0" sz="2250" spc="-71" b="1" i="1">
                <a:solidFill>
                  <a:srgbClr val="999B9D"/>
                </a:solidFill>
                <a:latin typeface="Times New Roman"/>
                <a:cs typeface="Times New Roman"/>
              </a:rPr>
              <a:t>,</a:t>
            </a:r>
            <a:r>
              <a:rPr dirty="0" smtClean="0" sz="2250" spc="-71" b="1" i="1">
                <a:solidFill>
                  <a:srgbClr val="999B9D"/>
                </a:solidFill>
                <a:latin typeface="Times New Roman"/>
                <a:cs typeface="Times New Roman"/>
              </a:rPr>
              <a:t> </a:t>
            </a:r>
            <a:r>
              <a:rPr dirty="0" smtClean="0" sz="2250" spc="-71" b="1" i="1">
                <a:solidFill>
                  <a:srgbClr val="999B9D"/>
                </a:solidFill>
                <a:latin typeface="Times New Roman"/>
                <a:cs typeface="Times New Roman"/>
              </a:rPr>
              <a:t>Partner</a:t>
            </a:r>
            <a:endParaRPr sz="2250">
              <a:latin typeface="Times New Roman"/>
              <a:cs typeface="Times New Roman"/>
            </a:endParaRPr>
          </a:p>
          <a:p>
            <a:pPr marR="295799" algn="r">
              <a:lnSpc>
                <a:spcPct val="95825"/>
              </a:lnSpc>
              <a:spcBef>
                <a:spcPts val="3960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21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8764" y="7855231"/>
            <a:ext cx="958203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4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6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5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2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1">
                <a:solidFill>
                  <a:srgbClr val="4C4B4D"/>
                </a:solidFill>
                <a:latin typeface="Times New Roman"/>
                <a:cs typeface="Times New Roman"/>
              </a:rPr>
              <a:t>32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52401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k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Program</a:t>
            </a:r>
            <a:endParaRPr sz="2450">
              <a:latin typeface="Times New Roman"/>
              <a:cs typeface="Times New Roman"/>
            </a:endParaRPr>
          </a:p>
          <a:p>
            <a:pPr marL="482834">
              <a:lnSpc>
                <a:spcPct val="95825"/>
              </a:lnSpc>
              <a:spcBef>
                <a:spcPts val="3123"/>
              </a:spcBef>
            </a:pP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Defe</a:t>
            </a: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al</a:t>
            </a: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of</a:t>
            </a: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Pay</a:t>
            </a: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0" b="1">
                <a:solidFill>
                  <a:srgbClr val="CC3438"/>
                </a:solidFill>
                <a:latin typeface="Arial"/>
                <a:cs typeface="Arial"/>
              </a:rPr>
              <a:t>ent:</a:t>
            </a:r>
            <a:endParaRPr sz="1700">
              <a:latin typeface="Arial"/>
              <a:cs typeface="Arial"/>
            </a:endParaRPr>
          </a:p>
          <a:p>
            <a:pPr marL="482834" marR="1101572">
              <a:lnSpc>
                <a:spcPct val="99754"/>
              </a:lnSpc>
              <a:spcBef>
                <a:spcPts val="1060"/>
              </a:spcBef>
            </a:pP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Between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Febr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ary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J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ne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30,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2020,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Adm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strat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prov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des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comp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ete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deferment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re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ef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impac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ed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borrowers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wi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h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period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not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less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than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6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months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not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more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than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1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yea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2">
                <a:solidFill>
                  <a:srgbClr val="5C5D5D"/>
                </a:solidFill>
                <a:latin typeface="Arial"/>
                <a:cs typeface="Arial"/>
              </a:rPr>
              <a:t>.</a:t>
            </a:r>
            <a:endParaRPr sz="1550">
              <a:latin typeface="Arial"/>
              <a:cs typeface="Arial"/>
            </a:endParaRPr>
          </a:p>
          <a:p>
            <a:pPr marL="553492">
              <a:lnSpc>
                <a:spcPct val="95825"/>
              </a:lnSpc>
              <a:spcBef>
                <a:spcPts val="434"/>
              </a:spcBef>
            </a:pP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Incl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des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principal,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interest,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fees</a:t>
            </a:r>
            <a:endParaRPr sz="1400">
              <a:latin typeface="Arial"/>
              <a:cs typeface="Arial"/>
            </a:endParaRPr>
          </a:p>
          <a:p>
            <a:pPr marL="482834" marR="835898" algn="just">
              <a:lnSpc>
                <a:spcPct val="99754"/>
              </a:lnSpc>
              <a:spcBef>
                <a:spcPts val="1884"/>
              </a:spcBef>
            </a:pP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mpacted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borro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w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er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g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b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rece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pt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w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ho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operat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Febr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ary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has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application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that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approved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pending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after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date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enactment.</a:t>
            </a:r>
            <a:endParaRPr sz="155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10241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32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7672" y="7855231"/>
            <a:ext cx="959302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82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72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3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5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14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11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32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7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8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86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7">
                <a:solidFill>
                  <a:srgbClr val="4C4B4D"/>
                </a:solidFill>
                <a:latin typeface="Times New Roman"/>
                <a:cs typeface="Times New Roman"/>
              </a:rPr>
              <a:t>33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348469" marR="2348153" algn="ctr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Loa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Forgiveness</a:t>
            </a:r>
            <a:endParaRPr sz="2450">
              <a:latin typeface="Times New Roman"/>
              <a:cs typeface="Times New Roman"/>
            </a:endParaRPr>
          </a:p>
          <a:p>
            <a:pPr marL="388828" marR="372060" indent="0">
              <a:lnSpc>
                <a:spcPct val="99754"/>
              </a:lnSpc>
              <a:spcBef>
                <a:spcPts val="1910"/>
              </a:spcBef>
            </a:pP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individual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en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ha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receive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oan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forgiveness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indeb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edness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ha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amoun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equa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sum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fo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w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ng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cos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ncurred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paymen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made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dur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ng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 b="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10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388828">
              <a:lnSpc>
                <a:spcPct val="100000"/>
              </a:lnSpc>
            </a:pP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8-week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period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beginning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date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origination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7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388828">
              <a:lnSpc>
                <a:spcPct val="95825"/>
              </a:lnSpc>
              <a:spcBef>
                <a:spcPts val="70"/>
              </a:spcBef>
            </a:pPr>
            <a:r>
              <a:rPr dirty="0" smtClean="0" sz="1550" spc="-4" b="1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550" spc="-4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 b="1">
                <a:solidFill>
                  <a:srgbClr val="5C5D5D"/>
                </a:solidFill>
                <a:latin typeface="Arial"/>
                <a:cs typeface="Arial"/>
              </a:rPr>
              <a:t>loa</a:t>
            </a:r>
            <a:r>
              <a:rPr dirty="0" smtClean="0" sz="1550" spc="-4" b="1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:</a:t>
            </a:r>
            <a:endParaRPr sz="1550">
              <a:latin typeface="Arial"/>
              <a:cs typeface="Arial"/>
            </a:endParaRPr>
          </a:p>
          <a:p>
            <a:pPr marL="459487">
              <a:lnSpc>
                <a:spcPct val="95825"/>
              </a:lnSpc>
              <a:spcBef>
                <a:spcPts val="602"/>
              </a:spcBef>
            </a:pP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payroll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Cos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(reference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defini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ion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above);</a:t>
            </a:r>
            <a:endParaRPr sz="1400">
              <a:latin typeface="Arial"/>
              <a:cs typeface="Arial"/>
            </a:endParaRPr>
          </a:p>
          <a:p>
            <a:pPr marL="459487">
              <a:lnSpc>
                <a:spcPct val="100000"/>
              </a:lnSpc>
              <a:spcBef>
                <a:spcPts val="465"/>
              </a:spcBef>
            </a:pP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paymen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eres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mor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gage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obliga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ion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1130719" marR="320034" indent="-176629">
              <a:lnSpc>
                <a:spcPts val="1437"/>
              </a:lnSpc>
              <a:spcBef>
                <a:spcPts val="599"/>
              </a:spcBef>
            </a:pPr>
            <a:r>
              <a:rPr dirty="0" smtClean="0" sz="125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2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2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250" spc="7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indeb</a:t>
            </a:r>
            <a:r>
              <a:rPr dirty="0" smtClean="0" sz="1250" spc="9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edness</a:t>
            </a:r>
            <a:r>
              <a:rPr dirty="0" smtClean="0" sz="1250" spc="13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250" spc="4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deb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7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ins</a:t>
            </a:r>
            <a:r>
              <a:rPr dirty="0" smtClean="0" sz="1250" spc="4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rumen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11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incur</a:t>
            </a:r>
            <a:r>
              <a:rPr dirty="0" smtClean="0" sz="1250" spc="4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ed</a:t>
            </a:r>
            <a:r>
              <a:rPr dirty="0" smtClean="0" sz="1250" spc="14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3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250" spc="5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ordinary</a:t>
            </a:r>
            <a:r>
              <a:rPr dirty="0" smtClean="0" sz="1250" spc="14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course</a:t>
            </a:r>
            <a:r>
              <a:rPr dirty="0" smtClean="0" sz="1250" spc="12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14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250" spc="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business</a:t>
            </a:r>
            <a:r>
              <a:rPr dirty="0" smtClean="0" sz="1250" spc="15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ha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5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250" spc="3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250" spc="3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liabili</a:t>
            </a:r>
            <a:r>
              <a:rPr dirty="0" smtClean="0" sz="1250" spc="8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250" spc="2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4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250" spc="5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borrowe</a:t>
            </a:r>
            <a:r>
              <a:rPr dirty="0" smtClean="0" sz="1250" spc="-64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250" spc="16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250" spc="3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250" spc="3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mor</a:t>
            </a:r>
            <a:r>
              <a:rPr dirty="0" smtClean="0" sz="1250" spc="6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gage</a:t>
            </a:r>
            <a:r>
              <a:rPr dirty="0" smtClean="0" sz="1250" spc="9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250" spc="5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real</a:t>
            </a:r>
            <a:r>
              <a:rPr dirty="0" smtClean="0" sz="1250" spc="7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250" spc="4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16">
                <a:solidFill>
                  <a:srgbClr val="5C5D5D"/>
                </a:solidFill>
                <a:latin typeface="Arial"/>
                <a:cs typeface="Arial"/>
              </a:rPr>
              <a:t>personal</a:t>
            </a:r>
            <a:r>
              <a:rPr dirty="0" smtClean="0" sz="1250" spc="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proper</a:t>
            </a:r>
            <a:r>
              <a:rPr dirty="0" smtClean="0" sz="1250" spc="10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250" spc="2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250" spc="7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was</a:t>
            </a:r>
            <a:r>
              <a:rPr dirty="0" smtClean="0" sz="1250" spc="7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incurred</a:t>
            </a:r>
            <a:r>
              <a:rPr dirty="0" smtClean="0" sz="1250" spc="1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0">
                <a:solidFill>
                  <a:srgbClr val="5C5D5D"/>
                </a:solidFill>
                <a:latin typeface="Arial"/>
                <a:cs typeface="Arial"/>
              </a:rPr>
              <a:t>before</a:t>
            </a:r>
            <a:r>
              <a:rPr dirty="0" smtClean="0" sz="1250" spc="11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250" spc="16">
                <a:solidFill>
                  <a:srgbClr val="5C5D5D"/>
                </a:solidFill>
                <a:latin typeface="Arial"/>
                <a:cs typeface="Arial"/>
              </a:rPr>
              <a:t>2/15/2020;</a:t>
            </a:r>
            <a:endParaRPr sz="1250">
              <a:latin typeface="Arial"/>
              <a:cs typeface="Arial"/>
            </a:endParaRPr>
          </a:p>
          <a:p>
            <a:pPr marL="459487">
              <a:lnSpc>
                <a:spcPct val="100000"/>
              </a:lnSpc>
              <a:spcBef>
                <a:spcPts val="514"/>
              </a:spcBef>
            </a:pP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paymen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ren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obliga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ion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made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leasing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agreemen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force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636132">
              <a:lnSpc>
                <a:spcPct val="95825"/>
              </a:lnSpc>
              <a:spcBef>
                <a:spcPts val="95"/>
              </a:spcBef>
            </a:pP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before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2/15/2020;</a:t>
            </a:r>
            <a:endParaRPr sz="1400">
              <a:latin typeface="Arial"/>
              <a:cs typeface="Arial"/>
            </a:endParaRPr>
          </a:p>
          <a:p>
            <a:pPr marL="459487">
              <a:lnSpc>
                <a:spcPct val="100000"/>
              </a:lnSpc>
              <a:spcBef>
                <a:spcPts val="560"/>
              </a:spcBef>
            </a:pP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u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ili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paymen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rela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ed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dis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ribu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ion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elec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rici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gas,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wa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685222">
              <a:lnSpc>
                <a:spcPct val="100000"/>
              </a:lnSpc>
            </a:pP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ranspor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ion,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elephone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eres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access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which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service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began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before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636132">
              <a:lnSpc>
                <a:spcPct val="95825"/>
              </a:lnSpc>
              <a:spcBef>
                <a:spcPts val="95"/>
              </a:spcBef>
            </a:pP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2/15/2020.</a:t>
            </a:r>
            <a:endParaRPr sz="140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3666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33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3113" y="7855231"/>
            <a:ext cx="963855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4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6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5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2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95">
                <a:solidFill>
                  <a:srgbClr val="4C4B4D"/>
                </a:solidFill>
                <a:latin typeface="Times New Roman"/>
                <a:cs typeface="Times New Roman"/>
              </a:rPr>
              <a:t>34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348469" marR="2348153" algn="ctr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Loa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Forgiveness</a:t>
            </a:r>
            <a:endParaRPr sz="2450">
              <a:latin typeface="Times New Roman"/>
              <a:cs typeface="Times New Roman"/>
            </a:endParaRPr>
          </a:p>
          <a:p>
            <a:pPr marL="423952">
              <a:lnSpc>
                <a:spcPct val="95825"/>
              </a:lnSpc>
              <a:spcBef>
                <a:spcPts val="3587"/>
              </a:spcBef>
            </a:pP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Info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ation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that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ust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be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p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ovided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to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the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Lende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:</a:t>
            </a:r>
            <a:endParaRPr sz="1700">
              <a:latin typeface="Arial"/>
              <a:cs typeface="Arial"/>
            </a:endParaRPr>
          </a:p>
          <a:p>
            <a:pPr marL="688920" marR="591775" indent="-264967">
              <a:lnSpc>
                <a:spcPct val="99754"/>
              </a:lnSpc>
              <a:spcBef>
                <a:spcPts val="1987"/>
              </a:spcBef>
              <a:tabLst>
                <a:tab pos="685800" algn="l"/>
              </a:tabLst>
            </a:pP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documentat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ver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fy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ng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number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fu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me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equ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va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ent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employees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payroll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pay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ra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including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payroll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ax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ilin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g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reported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IRS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State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come,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payroll,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unemployment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insurance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ilings;</a:t>
            </a:r>
            <a:endParaRPr sz="1550">
              <a:latin typeface="Arial"/>
              <a:cs typeface="Arial"/>
            </a:endParaRPr>
          </a:p>
          <a:p>
            <a:pPr marL="688920" marR="845319" indent="-264967">
              <a:lnSpc>
                <a:spcPct val="99754"/>
              </a:lnSpc>
              <a:spcBef>
                <a:spcPts val="1855"/>
              </a:spcBef>
              <a:tabLst>
                <a:tab pos="685800" algn="l"/>
              </a:tabLst>
            </a:pP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documentation,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including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canc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lled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checks,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receipts,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transcripts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accounts,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other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documents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verifying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payments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mortgage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obligation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payments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lease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obliga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ions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u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ili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paymen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s.</a:t>
            </a:r>
            <a:endParaRPr sz="155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9072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34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706577" y="5971324"/>
            <a:ext cx="6359258" cy="998867"/>
          </a:xfrm>
          <a:custGeom>
            <a:avLst/>
            <a:gdLst/>
            <a:ahLst/>
            <a:cxnLst/>
            <a:rect l="l" t="t" r="r" b="b"/>
            <a:pathLst>
              <a:path w="6359258" h="998867">
                <a:moveTo>
                  <a:pt x="0" y="998867"/>
                </a:moveTo>
                <a:lnTo>
                  <a:pt x="6359258" y="998867"/>
                </a:lnTo>
                <a:lnTo>
                  <a:pt x="6359258" y="0"/>
                </a:lnTo>
                <a:lnTo>
                  <a:pt x="0" y="0"/>
                </a:lnTo>
                <a:lnTo>
                  <a:pt x="0" y="998867"/>
                </a:lnTo>
                <a:close/>
              </a:path>
            </a:pathLst>
          </a:custGeom>
          <a:solidFill>
            <a:srgbClr val="F0F1F1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6728156" y="7855231"/>
            <a:ext cx="958438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4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6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5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2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2">
                <a:solidFill>
                  <a:srgbClr val="4C4B4D"/>
                </a:solidFill>
                <a:latin typeface="Times New Roman"/>
                <a:cs typeface="Times New Roman"/>
              </a:rPr>
              <a:t>35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7" name="object 7"/>
          <p:cNvSpPr txBox="1"/>
          <p:nvPr/>
        </p:nvSpPr>
        <p:spPr>
          <a:xfrm>
            <a:off x="706577" y="5971324"/>
            <a:ext cx="6359258" cy="9988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348469" marR="2348153" algn="ctr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Loa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Forgiveness</a:t>
            </a:r>
            <a:endParaRPr sz="2450">
              <a:latin typeface="Times New Roman"/>
              <a:cs typeface="Times New Roman"/>
            </a:endParaRPr>
          </a:p>
          <a:p>
            <a:pPr marL="423952">
              <a:lnSpc>
                <a:spcPct val="95825"/>
              </a:lnSpc>
              <a:spcBef>
                <a:spcPts val="2196"/>
              </a:spcBef>
            </a:pP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Info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atio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n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tha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t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us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t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b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e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p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ovide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d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t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o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th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e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Lende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:</a:t>
            </a:r>
            <a:endParaRPr sz="1700">
              <a:latin typeface="Arial"/>
              <a:cs typeface="Arial"/>
            </a:endParaRPr>
          </a:p>
          <a:p>
            <a:pPr marL="423952">
              <a:lnSpc>
                <a:spcPct val="100000"/>
              </a:lnSpc>
              <a:spcBef>
                <a:spcPts val="1060"/>
              </a:spcBef>
            </a:pP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r>
              <a:rPr dirty="0" smtClean="0" sz="1550" spc="-16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cert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cat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from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representat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ve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g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b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rec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p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ent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688920">
              <a:lnSpc>
                <a:spcPct val="95825"/>
              </a:lnSpc>
              <a:spcBef>
                <a:spcPts val="70"/>
              </a:spcBef>
            </a:pP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authori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ed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make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such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certifications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">
                <a:solidFill>
                  <a:srgbClr val="5C5D5D"/>
                </a:solidFill>
                <a:latin typeface="Arial"/>
                <a:cs typeface="Arial"/>
              </a:rPr>
              <a:t>that-</a:t>
            </a:r>
            <a:endParaRPr sz="1550">
              <a:latin typeface="Arial"/>
              <a:cs typeface="Arial"/>
            </a:endParaRPr>
          </a:p>
          <a:p>
            <a:pPr marL="751296" marR="1786478" algn="ctr">
              <a:lnSpc>
                <a:spcPct val="95825"/>
              </a:lnSpc>
              <a:spcBef>
                <a:spcPts val="509"/>
              </a:spcBef>
            </a:pP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r>
              <a:rPr dirty="0" smtClean="0" sz="1400" spc="4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-2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documentation</a:t>
            </a:r>
            <a:r>
              <a:rPr dirty="0" smtClean="0" sz="1400" spc="-9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presented</a:t>
            </a:r>
            <a:r>
              <a:rPr dirty="0" smtClean="0" sz="1400" spc="-6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400" spc="-1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true</a:t>
            </a:r>
            <a:r>
              <a:rPr dirty="0" smtClean="0" sz="1400" spc="-2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-2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correct;</a:t>
            </a:r>
            <a:r>
              <a:rPr dirty="0" smtClean="0" sz="1400" spc="-12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9">
                <a:solidFill>
                  <a:srgbClr val="5C5D5D"/>
                </a:solidFill>
                <a:latin typeface="Arial"/>
                <a:cs typeface="Arial"/>
              </a:rPr>
              <a:t>AND</a:t>
            </a:r>
            <a:endParaRPr sz="1400">
              <a:latin typeface="Arial"/>
              <a:cs typeface="Arial"/>
            </a:endParaRPr>
          </a:p>
          <a:p>
            <a:pPr marL="1042213" marR="396751" indent="-264968">
              <a:lnSpc>
                <a:spcPct val="98220"/>
              </a:lnSpc>
              <a:spcBef>
                <a:spcPts val="559"/>
              </a:spcBef>
              <a:tabLst>
                <a:tab pos="1041400" algn="l"/>
              </a:tabLst>
            </a:pP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amount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which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forgiveness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requested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was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used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retain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employees,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make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interest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payments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mortgage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obliga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ion,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make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payments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rent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obligation,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make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ut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lity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payments;</a:t>
            </a:r>
            <a:endParaRPr sz="1400">
              <a:latin typeface="Arial"/>
              <a:cs typeface="Arial"/>
            </a:endParaRPr>
          </a:p>
          <a:p>
            <a:pPr marL="396532" marR="470692" algn="ctr">
              <a:lnSpc>
                <a:spcPct val="95825"/>
              </a:lnSpc>
              <a:spcBef>
                <a:spcPts val="992"/>
              </a:spcBef>
            </a:pP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25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550" spc="-2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other</a:t>
            </a:r>
            <a:r>
              <a:rPr dirty="0" smtClean="0" sz="1550" spc="-3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documentation</a:t>
            </a:r>
            <a:r>
              <a:rPr dirty="0" smtClean="0" sz="1550" spc="-10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2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administrator</a:t>
            </a:r>
            <a:r>
              <a:rPr dirty="0" smtClean="0" sz="1550" spc="-9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determines</a:t>
            </a:r>
            <a:r>
              <a:rPr dirty="0" smtClean="0" sz="1550" spc="-8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neces</a:t>
            </a:r>
            <a:r>
              <a:rPr dirty="0" smtClean="0" sz="1550" spc="4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ar</a:t>
            </a:r>
            <a:r>
              <a:rPr dirty="0" smtClean="0" sz="1550" spc="-114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.</a:t>
            </a:r>
            <a:endParaRPr sz="1550">
              <a:latin typeface="Arial"/>
              <a:cs typeface="Arial"/>
            </a:endParaRPr>
          </a:p>
          <a:p>
            <a:pPr marL="1016526" marR="963977" indent="0" algn="ctr">
              <a:lnSpc>
                <a:spcPct val="99754"/>
              </a:lnSpc>
              <a:spcBef>
                <a:spcPts val="3447"/>
              </a:spcBef>
            </a:pP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No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eligible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recipient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shall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receive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forgiveness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without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submitting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to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the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lender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tha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t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is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servicing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the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covered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loan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the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documentation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7" b="1" i="1">
                <a:solidFill>
                  <a:srgbClr val="CC3438"/>
                </a:solidFill>
                <a:latin typeface="Arial"/>
                <a:cs typeface="Arial"/>
              </a:rPr>
              <a:t>required.</a:t>
            </a:r>
            <a:endParaRPr sz="155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3379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35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5005" y="7855231"/>
            <a:ext cx="961971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8">
                <a:solidFill>
                  <a:srgbClr val="4C4B4D"/>
                </a:solidFill>
                <a:latin typeface="Times New Roman"/>
                <a:cs typeface="Times New Roman"/>
              </a:rPr>
              <a:t>36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348469" marR="2348153" algn="ctr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Loa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Forgiveness</a:t>
            </a:r>
            <a:endParaRPr sz="2450">
              <a:latin typeface="Times New Roman"/>
              <a:cs typeface="Times New Roman"/>
            </a:endParaRPr>
          </a:p>
          <a:p>
            <a:pPr marL="556436">
              <a:lnSpc>
                <a:spcPct val="95825"/>
              </a:lnSpc>
              <a:spcBef>
                <a:spcPts val="2660"/>
              </a:spcBef>
            </a:pP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T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i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ming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of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Loan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Forgiveness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Decision:</a:t>
            </a:r>
            <a:endParaRPr sz="1700">
              <a:latin typeface="Arial"/>
              <a:cs typeface="Arial"/>
            </a:endParaRPr>
          </a:p>
          <a:p>
            <a:pPr marL="556343" marR="556637" indent="92">
              <a:lnSpc>
                <a:spcPct val="99754"/>
              </a:lnSpc>
              <a:spcBef>
                <a:spcPts val="1060"/>
              </a:spcBef>
            </a:pP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ater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than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 b="1" u="sng">
                <a:solidFill>
                  <a:srgbClr val="5C5D5D"/>
                </a:solidFill>
                <a:latin typeface="Arial"/>
                <a:cs typeface="Arial"/>
              </a:rPr>
              <a:t>60</a:t>
            </a:r>
            <a:r>
              <a:rPr dirty="0" smtClean="0" sz="1550" spc="-5" b="1" u="sng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 b="1" u="sng">
                <a:solidFill>
                  <a:srgbClr val="5C5D5D"/>
                </a:solidFill>
                <a:latin typeface="Arial"/>
                <a:cs typeface="Arial"/>
              </a:rPr>
              <a:t>days</a:t>
            </a:r>
            <a:r>
              <a:rPr dirty="0" smtClean="0" sz="1550" spc="-5" b="1" u="sng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after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date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which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lender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receives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app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cat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oan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forg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veness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from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g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b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rec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p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ent,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h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lender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will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issue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decision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applica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ion.</a:t>
            </a:r>
            <a:endParaRPr sz="1550">
              <a:latin typeface="Arial"/>
              <a:cs typeface="Arial"/>
            </a:endParaRPr>
          </a:p>
          <a:p>
            <a:pPr marL="556436">
              <a:lnSpc>
                <a:spcPct val="95825"/>
              </a:lnSpc>
              <a:spcBef>
                <a:spcPts val="936"/>
              </a:spcBef>
            </a:pPr>
            <a:r>
              <a:rPr dirty="0" smtClean="0" sz="1700" spc="-11" b="1">
                <a:solidFill>
                  <a:srgbClr val="CC3438"/>
                </a:solidFill>
                <a:latin typeface="Arial"/>
                <a:cs typeface="Arial"/>
              </a:rPr>
              <a:t>T</a:t>
            </a:r>
            <a:r>
              <a:rPr dirty="0" smtClean="0" sz="1700" spc="-11" b="1">
                <a:solidFill>
                  <a:srgbClr val="CC3438"/>
                </a:solidFill>
                <a:latin typeface="Arial"/>
                <a:cs typeface="Arial"/>
              </a:rPr>
              <a:t>axability</a:t>
            </a:r>
            <a:endParaRPr sz="1700">
              <a:latin typeface="Arial"/>
              <a:cs typeface="Arial"/>
            </a:endParaRPr>
          </a:p>
          <a:p>
            <a:pPr marL="556436">
              <a:lnSpc>
                <a:spcPct val="100000"/>
              </a:lnSpc>
              <a:spcBef>
                <a:spcPts val="967"/>
              </a:spcBef>
            </a:pP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amount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would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be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includible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gross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income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556436">
              <a:lnSpc>
                <a:spcPct val="95825"/>
              </a:lnSpc>
              <a:spcBef>
                <a:spcPts val="70"/>
              </a:spcBef>
            </a:pP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recipient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by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reason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forgiveness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excluded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from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gross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inco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m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e.</a:t>
            </a:r>
            <a:endParaRPr sz="155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14559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36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30899" y="7855231"/>
            <a:ext cx="954199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4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6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5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2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57">
                <a:solidFill>
                  <a:srgbClr val="4C4B4D"/>
                </a:solidFill>
                <a:latin typeface="Times New Roman"/>
                <a:cs typeface="Times New Roman"/>
              </a:rPr>
              <a:t>37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2348469" marR="2348153" algn="ctr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Loa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34" b="1">
                <a:solidFill>
                  <a:srgbClr val="334D82"/>
                </a:solidFill>
                <a:latin typeface="Times New Roman"/>
                <a:cs typeface="Times New Roman"/>
              </a:rPr>
              <a:t>Forgiveness</a:t>
            </a:r>
            <a:endParaRPr sz="2450">
              <a:latin typeface="Times New Roman"/>
              <a:cs typeface="Times New Roman"/>
            </a:endParaRPr>
          </a:p>
          <a:p>
            <a:pPr marL="423952">
              <a:lnSpc>
                <a:spcPct val="95825"/>
              </a:lnSpc>
              <a:spcBef>
                <a:spcPts val="1881"/>
              </a:spcBef>
            </a:pP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Reduction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of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Loan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Fo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giveness</a:t>
            </a:r>
            <a:endParaRPr sz="1700">
              <a:latin typeface="Arial"/>
              <a:cs typeface="Arial"/>
            </a:endParaRPr>
          </a:p>
          <a:p>
            <a:pPr marL="688919" marR="700530" indent="-176644">
              <a:lnSpc>
                <a:spcPct val="99754"/>
              </a:lnSpc>
              <a:spcBef>
                <a:spcPts val="1041"/>
              </a:spcBef>
            </a:pP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amount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oan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forg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veness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may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be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reduced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there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reduct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fu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me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equ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va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ent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m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loyees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when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com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aring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average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number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full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time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quivalent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em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loyees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er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month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em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loyed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by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reci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ient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during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eriod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beginning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February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2019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June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30,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2019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January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1,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688919">
              <a:lnSpc>
                <a:spcPct val="100000"/>
              </a:lnSpc>
            </a:pP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February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29,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2020.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82597" marR="495463" algn="ctr">
              <a:lnSpc>
                <a:spcPct val="100000"/>
              </a:lnSpc>
              <a:spcBef>
                <a:spcPts val="999"/>
              </a:spcBef>
            </a:pP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eductions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also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exist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certa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reductions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total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salary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wages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688919">
              <a:lnSpc>
                <a:spcPct val="95825"/>
              </a:lnSpc>
              <a:spcBef>
                <a:spcPts val="70"/>
              </a:spcBef>
            </a:pP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em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loyees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excess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25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5">
                <a:solidFill>
                  <a:srgbClr val="5C5D5D"/>
                </a:solidFill>
                <a:latin typeface="Arial"/>
                <a:cs typeface="Arial"/>
              </a:rPr>
              <a:t>ercent.</a:t>
            </a:r>
            <a:endParaRPr sz="1550">
              <a:latin typeface="Arial"/>
              <a:cs typeface="Arial"/>
            </a:endParaRPr>
          </a:p>
          <a:p>
            <a:pPr marL="837533" marR="762463" algn="ctr">
              <a:lnSpc>
                <a:spcPct val="100000"/>
              </a:lnSpc>
              <a:spcBef>
                <a:spcPts val="991"/>
              </a:spcBef>
            </a:pP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Em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loyees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this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instance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refer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em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loyees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who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2019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did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not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1042212">
              <a:lnSpc>
                <a:spcPct val="95825"/>
              </a:lnSpc>
              <a:spcBef>
                <a:spcPts val="95"/>
              </a:spcBef>
            </a:pP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receive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wage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salary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at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annualized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rate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more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than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$100,000.</a:t>
            </a:r>
            <a:endParaRPr sz="1400">
              <a:latin typeface="Arial"/>
              <a:cs typeface="Arial"/>
            </a:endParaRPr>
          </a:p>
          <a:p>
            <a:pPr marL="512274">
              <a:lnSpc>
                <a:spcPct val="100000"/>
              </a:lnSpc>
              <a:spcBef>
                <a:spcPts val="938"/>
              </a:spcBef>
            </a:pP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ecial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rules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ti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ed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worke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rehires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during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certain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9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me</a:t>
            </a:r>
            <a:r>
              <a:rPr dirty="0" smtClean="0" sz="1550" spc="-9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798066">
              <a:lnSpc>
                <a:spcPct val="95825"/>
              </a:lnSpc>
              <a:spcBef>
                <a:spcPts val="70"/>
              </a:spcBef>
            </a:pPr>
            <a:r>
              <a:rPr dirty="0" smtClean="0" sz="1550">
                <a:solidFill>
                  <a:srgbClr val="5C5D5D"/>
                </a:solidFill>
                <a:latin typeface="Arial"/>
                <a:cs typeface="Arial"/>
              </a:rPr>
              <a:t>eriod.</a:t>
            </a:r>
            <a:endParaRPr sz="155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3839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37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6262" y="7855231"/>
            <a:ext cx="958674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4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6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5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2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5">
                <a:solidFill>
                  <a:srgbClr val="4C4B4D"/>
                </a:solidFill>
                <a:latin typeface="Times New Roman"/>
                <a:cs typeface="Times New Roman"/>
              </a:rPr>
              <a:t>24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52401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k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Program</a:t>
            </a:r>
            <a:endParaRPr sz="2450">
              <a:latin typeface="Times New Roman"/>
              <a:cs typeface="Times New Roman"/>
            </a:endParaRPr>
          </a:p>
          <a:p>
            <a:pPr marL="423952" marR="630519" indent="0">
              <a:lnSpc>
                <a:spcPct val="99754"/>
              </a:lnSpc>
              <a:spcBef>
                <a:spcPts val="1261"/>
              </a:spcBef>
            </a:pP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Increases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government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guarantee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loans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made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Paymen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Protection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Program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section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7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(a)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Small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Business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Ac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5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23952" marR="2975342" algn="just">
              <a:lnSpc>
                <a:spcPct val="100000"/>
              </a:lnSpc>
            </a:pP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100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percent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through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December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31,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2020.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23952" marR="4192170" algn="just">
              <a:lnSpc>
                <a:spcPct val="95825"/>
              </a:lnSpc>
              <a:spcBef>
                <a:spcPts val="1926"/>
              </a:spcBef>
            </a:pP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Who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is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making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the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loans?</a:t>
            </a:r>
            <a:endParaRPr sz="1550">
              <a:latin typeface="Arial"/>
              <a:cs typeface="Arial"/>
            </a:endParaRPr>
          </a:p>
          <a:p>
            <a:pPr marL="423952" marR="536956" algn="just">
              <a:lnSpc>
                <a:spcPct val="100000"/>
              </a:lnSpc>
              <a:spcBef>
                <a:spcPts val="70"/>
              </a:spcBef>
            </a:pP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Provided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delegated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authority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lenders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allowing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them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determine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23952" marR="625161" algn="just">
              <a:lnSpc>
                <a:spcPct val="99754"/>
              </a:lnSpc>
              <a:spcBef>
                <a:spcPts val="70"/>
              </a:spcBef>
            </a:pP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eligibility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credit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worthiness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without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going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through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SB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ch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nnels.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lender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approved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make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loans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deemed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have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been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delegated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author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ty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by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Adm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strator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make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approve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loa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s.</a:t>
            </a:r>
            <a:endParaRPr sz="1550">
              <a:latin typeface="Arial"/>
              <a:cs typeface="Arial"/>
            </a:endParaRPr>
          </a:p>
          <a:p>
            <a:pPr marL="423952" marR="2833300" algn="just">
              <a:lnSpc>
                <a:spcPct val="95825"/>
              </a:lnSpc>
              <a:spcBef>
                <a:spcPts val="1855"/>
              </a:spcBef>
            </a:pP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H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ow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are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banks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evaluating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the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550" spc="-5" b="1">
                <a:solidFill>
                  <a:srgbClr val="CC3438"/>
                </a:solidFill>
                <a:latin typeface="Arial"/>
                <a:cs typeface="Arial"/>
              </a:rPr>
              <a:t>borrower?</a:t>
            </a:r>
            <a:endParaRPr sz="1550">
              <a:latin typeface="Arial"/>
              <a:cs typeface="Arial"/>
            </a:endParaRPr>
          </a:p>
          <a:p>
            <a:pPr marL="423952" marR="669518" algn="just">
              <a:lnSpc>
                <a:spcPct val="100000"/>
              </a:lnSpc>
              <a:spcBef>
                <a:spcPts val="70"/>
              </a:spcBef>
            </a:pP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evalua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ing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eligibili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borrower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lender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23952" marR="3540272" algn="just">
              <a:lnSpc>
                <a:spcPct val="95825"/>
              </a:lnSpc>
              <a:spcBef>
                <a:spcPts val="70"/>
              </a:spcBef>
            </a:pP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can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consider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whether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borrower:</a:t>
            </a:r>
            <a:endParaRPr sz="1550">
              <a:latin typeface="Arial"/>
              <a:cs typeface="Arial"/>
            </a:endParaRPr>
          </a:p>
          <a:p>
            <a:pPr marL="777245">
              <a:lnSpc>
                <a:spcPct val="95825"/>
              </a:lnSpc>
              <a:spcBef>
                <a:spcPts val="602"/>
              </a:spcBef>
            </a:pP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r>
              <a:rPr dirty="0" smtClean="0" sz="1400" spc="4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was</a:t>
            </a:r>
            <a:r>
              <a:rPr dirty="0" smtClean="0" sz="1400" spc="-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operation</a:t>
            </a:r>
            <a:r>
              <a:rPr dirty="0" smtClean="0" sz="1400" spc="-6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-1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February</a:t>
            </a:r>
            <a:r>
              <a:rPr dirty="0" smtClean="0" sz="1400" spc="-5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400" spc="-2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2020;</a:t>
            </a:r>
            <a:r>
              <a:rPr dirty="0" smtClean="0" sz="1400" spc="-3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endParaRPr sz="1400">
              <a:latin typeface="Arial"/>
              <a:cs typeface="Arial"/>
            </a:endParaRPr>
          </a:p>
          <a:p>
            <a:pPr marL="1042213" marR="505035" indent="-264968">
              <a:lnSpc>
                <a:spcPts val="1609"/>
              </a:lnSpc>
              <a:spcBef>
                <a:spcPts val="465"/>
              </a:spcBef>
              <a:tabLst>
                <a:tab pos="1041400" algn="l"/>
              </a:tabLst>
            </a:pP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had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employees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whom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borrower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paid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salaries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payroll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taxes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paid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independent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contractors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as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reported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Form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1099-MIS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2001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23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1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13335" rIns="0" bIns="0" rtlCol="0">
            <a:noAutofit/>
          </a:bodyPr>
          <a:lstStyle/>
          <a:p>
            <a:pPr marL="51748">
              <a:lnSpc>
                <a:spcPct val="95825"/>
              </a:lnSpc>
            </a:pPr>
            <a:r>
              <a:rPr dirty="0" smtClean="0" sz="100" spc="31" b="1">
                <a:solidFill>
                  <a:srgbClr val="334D82"/>
                </a:solidFill>
                <a:latin typeface="Times New Roman"/>
                <a:cs typeface="Times New Roman"/>
              </a:rPr>
              <a:t>Paycheck</a:t>
            </a:r>
            <a:r>
              <a:rPr dirty="0" smtClean="0" sz="100" spc="31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100" spc="31" b="1">
                <a:solidFill>
                  <a:srgbClr val="334D82"/>
                </a:solidFill>
                <a:latin typeface="Times New Roman"/>
                <a:cs typeface="Times New Roman"/>
              </a:rPr>
              <a:t>Protection</a:t>
            </a:r>
            <a:r>
              <a:rPr dirty="0" smtClean="0" sz="100" spc="31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100" spc="31" b="1">
                <a:solidFill>
                  <a:srgbClr val="334D82"/>
                </a:solidFill>
                <a:latin typeface="Times New Roman"/>
                <a:cs typeface="Times New Roman"/>
              </a:rPr>
              <a:t>Program</a:t>
            </a:r>
            <a:endParaRPr sz="100">
              <a:latin typeface="Times New Roman"/>
              <a:cs typeface="Times New Roman"/>
            </a:endParaRPr>
          </a:p>
          <a:p>
            <a:pPr marL="21004">
              <a:lnSpc>
                <a:spcPct val="100000"/>
              </a:lnSpc>
              <a:spcBef>
                <a:spcPts val="130"/>
              </a:spcBef>
            </a:pP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Beginning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on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February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15,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2020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and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ending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on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June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30,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2020,</a:t>
            </a:r>
            <a:r>
              <a:rPr dirty="0" smtClean="0" sz="50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endParaRPr sz="50">
              <a:latin typeface="Arial"/>
              <a:cs typeface="Arial"/>
            </a:endParaRPr>
          </a:p>
          <a:p>
            <a:pPr marL="21004">
              <a:lnSpc>
                <a:spcPct val="100000"/>
              </a:lnSpc>
              <a:spcBef>
                <a:spcPts val="5"/>
              </a:spcBef>
            </a:pP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addition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small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business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concerns,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business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concern,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50">
              <a:latin typeface="Arial"/>
              <a:cs typeface="Arial"/>
            </a:endParaRPr>
          </a:p>
          <a:p>
            <a:pPr marL="21004">
              <a:lnSpc>
                <a:spcPct val="100000"/>
              </a:lnSpc>
              <a:spcBef>
                <a:spcPts val="5"/>
              </a:spcBef>
            </a:pP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non-profit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organization,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veterans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organization,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Tribal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business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50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50">
              <a:latin typeface="Arial"/>
              <a:cs typeface="Arial"/>
            </a:endParaRPr>
          </a:p>
          <a:p>
            <a:pPr marL="21003" marR="6863144" indent="0">
              <a:lnSpc>
                <a:spcPts val="59"/>
              </a:lnSpc>
              <a:spcBef>
                <a:spcPts val="5"/>
              </a:spcBef>
            </a:pP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receive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if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business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concern,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non-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profit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organization,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veterans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organization,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Tribal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business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concern</a:t>
            </a:r>
            <a:r>
              <a:rPr dirty="0" smtClean="0" sz="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employs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not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more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than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greater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0" b="1" i="1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50" spc="0" i="1">
                <a:solidFill>
                  <a:srgbClr val="5C5D5D"/>
                </a:solidFill>
                <a:latin typeface="Arial"/>
                <a:cs typeface="Arial"/>
              </a:rPr>
              <a:t>-</a:t>
            </a:r>
            <a:endParaRPr sz="50">
              <a:latin typeface="Arial"/>
              <a:cs typeface="Arial"/>
            </a:endParaRPr>
          </a:p>
          <a:p>
            <a:pPr marL="44556">
              <a:lnSpc>
                <a:spcPct val="95825"/>
              </a:lnSpc>
              <a:spcBef>
                <a:spcPts val="29"/>
              </a:spcBef>
            </a:pPr>
            <a:r>
              <a:rPr dirty="0" smtClean="0" sz="50" spc="-2">
                <a:solidFill>
                  <a:srgbClr val="5C5D5D"/>
                </a:solidFill>
                <a:latin typeface="Arial"/>
                <a:cs typeface="Arial"/>
              </a:rPr>
              <a:t>500</a:t>
            </a:r>
            <a:r>
              <a:rPr dirty="0" smtClean="0" sz="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2">
                <a:solidFill>
                  <a:srgbClr val="5C5D5D"/>
                </a:solidFill>
                <a:latin typeface="Arial"/>
                <a:cs typeface="Arial"/>
              </a:rPr>
              <a:t>employees;</a:t>
            </a:r>
            <a:r>
              <a:rPr dirty="0" smtClean="0" sz="50" spc="-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2">
                <a:solidFill>
                  <a:srgbClr val="5C5D5D"/>
                </a:solidFill>
                <a:latin typeface="Arial"/>
                <a:cs typeface="Arial"/>
              </a:rPr>
              <a:t>or</a:t>
            </a:r>
            <a:endParaRPr sz="50">
              <a:latin typeface="Arial"/>
              <a:cs typeface="Arial"/>
            </a:endParaRPr>
          </a:p>
          <a:p>
            <a:pPr marL="44556" marR="6859172" indent="0">
              <a:lnSpc>
                <a:spcPct val="92183"/>
              </a:lnSpc>
              <a:spcBef>
                <a:spcPts val="25"/>
              </a:spcBef>
            </a:pP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if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applicable,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size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standard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number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employees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established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by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Administration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industry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which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organization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50" spc="-1">
                <a:solidFill>
                  <a:srgbClr val="5C5D5D"/>
                </a:solidFill>
                <a:latin typeface="Arial"/>
                <a:cs typeface="Arial"/>
              </a:rPr>
              <a:t>operates.</a:t>
            </a:r>
            <a:endParaRPr sz="50">
              <a:latin typeface="Arial"/>
              <a:cs typeface="Arial"/>
            </a:endParaRPr>
          </a:p>
          <a:p>
            <a:pPr marL="222727">
              <a:lnSpc>
                <a:spcPct val="100000"/>
              </a:lnSpc>
              <a:spcBef>
                <a:spcPts val="355"/>
              </a:spcBef>
            </a:pPr>
            <a:r>
              <a:rPr dirty="0" smtClean="0" sz="0" spc="-209715200">
                <a:solidFill>
                  <a:srgbClr val="8E8E90"/>
                </a:solidFill>
                <a:latin typeface="Times New Roman"/>
                <a:cs typeface="Times New Roman"/>
              </a:rPr>
              <a:t>2</a:t>
            </a:r>
            <a:r>
              <a:rPr dirty="0" smtClean="0" sz="0" spc="0">
                <a:solidFill>
                  <a:srgbClr val="8E8E90"/>
                </a:solidFill>
                <a:latin typeface="Times New Roman"/>
                <a:cs typeface="Times New Roman"/>
              </a:rPr>
              <a:t>4</a:t>
            </a:r>
            <a:r>
              <a:rPr dirty="0" smtClean="0" sz="0" spc="-209715200">
                <a:solidFill>
                  <a:srgbClr val="8E8E90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9" name="object 9"/>
          <p:cNvSpPr/>
          <p:nvPr/>
        </p:nvSpPr>
        <p:spPr>
          <a:xfrm>
            <a:off x="353288" y="2379522"/>
            <a:ext cx="0" cy="176644"/>
          </a:xfrm>
          <a:custGeom>
            <a:avLst/>
            <a:gdLst/>
            <a:ahLst/>
            <a:cxnLst/>
            <a:rect l="l" t="t" r="r" b="b"/>
            <a:pathLst>
              <a:path w="0" h="176644">
                <a:moveTo>
                  <a:pt x="0" y="176644"/>
                </a:moveTo>
                <a:lnTo>
                  <a:pt x="0" y="0"/>
                </a:lnTo>
                <a:lnTo>
                  <a:pt x="0" y="176644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355790" y="2383313"/>
            <a:ext cx="227291" cy="0"/>
          </a:xfrm>
          <a:custGeom>
            <a:avLst/>
            <a:gdLst/>
            <a:ahLst/>
            <a:cxnLst/>
            <a:rect l="l" t="t" r="r" b="b"/>
            <a:pathLst>
              <a:path w="227291" h="0">
                <a:moveTo>
                  <a:pt x="0" y="0"/>
                </a:moveTo>
                <a:lnTo>
                  <a:pt x="227291" y="0"/>
                </a:lnTo>
              </a:path>
            </a:pathLst>
          </a:custGeom>
          <a:ln w="4534">
            <a:solidFill>
              <a:srgbClr val="334D82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583069" y="2385929"/>
            <a:ext cx="3258" cy="0"/>
          </a:xfrm>
          <a:custGeom>
            <a:avLst/>
            <a:gdLst/>
            <a:ahLst/>
            <a:cxnLst/>
            <a:rect l="l" t="t" r="r" b="b"/>
            <a:pathLst>
              <a:path w="3258" h="0">
                <a:moveTo>
                  <a:pt x="0" y="0"/>
                </a:moveTo>
                <a:lnTo>
                  <a:pt x="3258" y="0"/>
                </a:lnTo>
              </a:path>
            </a:pathLst>
          </a:custGeom>
          <a:ln w="9766">
            <a:solidFill>
              <a:srgbClr val="334D82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355790" y="2385929"/>
            <a:ext cx="3247" cy="0"/>
          </a:xfrm>
          <a:custGeom>
            <a:avLst/>
            <a:gdLst/>
            <a:ahLst/>
            <a:cxnLst/>
            <a:rect l="l" t="t" r="r" b="b"/>
            <a:pathLst>
              <a:path w="3247" h="0">
                <a:moveTo>
                  <a:pt x="0" y="0"/>
                </a:moveTo>
                <a:lnTo>
                  <a:pt x="3247" y="0"/>
                </a:lnTo>
              </a:path>
            </a:pathLst>
          </a:custGeom>
          <a:ln w="9766">
            <a:solidFill>
              <a:srgbClr val="334D82"/>
            </a:solidFill>
          </a:ln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583069" y="2542514"/>
            <a:ext cx="3263" cy="11480"/>
          </a:xfrm>
          <a:custGeom>
            <a:avLst/>
            <a:gdLst/>
            <a:ahLst/>
            <a:cxnLst/>
            <a:rect l="l" t="t" r="r" b="b"/>
            <a:pathLst>
              <a:path w="3263" h="11480">
                <a:moveTo>
                  <a:pt x="0" y="0"/>
                </a:moveTo>
                <a:lnTo>
                  <a:pt x="0" y="11480"/>
                </a:lnTo>
                <a:lnTo>
                  <a:pt x="3175" y="8369"/>
                </a:lnTo>
                <a:lnTo>
                  <a:pt x="32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6" name="object 16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7" name="object 17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8" name="object 18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9" name="object 19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20" name="object 20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8841" y="7855231"/>
            <a:ext cx="958140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4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6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5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2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1">
                <a:solidFill>
                  <a:srgbClr val="4C4B4D"/>
                </a:solidFill>
                <a:latin typeface="Times New Roman"/>
                <a:cs typeface="Times New Roman"/>
              </a:rPr>
              <a:t>25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16148" marR="1516550" algn="ctr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k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Program</a:t>
            </a:r>
            <a:endParaRPr sz="2450">
              <a:latin typeface="Times New Roman"/>
              <a:cs typeface="Times New Roman"/>
            </a:endParaRPr>
          </a:p>
          <a:p>
            <a:pPr marL="600598">
              <a:lnSpc>
                <a:spcPct val="95825"/>
              </a:lnSpc>
              <a:spcBef>
                <a:spcPts val="1732"/>
              </a:spcBef>
            </a:pP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Employee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Limit</a:t>
            </a:r>
            <a:endParaRPr sz="1700">
              <a:latin typeface="Arial"/>
              <a:cs typeface="Arial"/>
            </a:endParaRPr>
          </a:p>
          <a:p>
            <a:pPr marL="600598">
              <a:lnSpc>
                <a:spcPct val="100000"/>
              </a:lnSpc>
              <a:spcBef>
                <a:spcPts val="1060"/>
              </a:spcBef>
            </a:pP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r>
              <a:rPr dirty="0" smtClean="0" sz="1550" spc="-16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term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empl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yee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includes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indiv</a:t>
            </a:r>
            <a:r>
              <a:rPr dirty="0" smtClean="0" sz="1550" spc="5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duals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empl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yed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ful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-tim</a:t>
            </a:r>
            <a:r>
              <a:rPr dirty="0" smtClean="0" sz="1550" spc="-13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865565">
              <a:lnSpc>
                <a:spcPct val="95825"/>
              </a:lnSpc>
              <a:spcBef>
                <a:spcPts val="70"/>
              </a:spcBef>
            </a:pPr>
            <a:r>
              <a:rPr dirty="0" smtClean="0" sz="1550" spc="30">
                <a:solidFill>
                  <a:srgbClr val="5C5D5D"/>
                </a:solidFill>
                <a:latin typeface="Arial"/>
                <a:cs typeface="Arial"/>
              </a:rPr>
              <a:t>part-time</a:t>
            </a:r>
            <a:r>
              <a:rPr dirty="0" smtClean="0" sz="1550" spc="3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0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3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0">
                <a:solidFill>
                  <a:srgbClr val="5C5D5D"/>
                </a:solidFill>
                <a:latin typeface="Arial"/>
                <a:cs typeface="Arial"/>
              </a:rPr>
              <a:t>ther</a:t>
            </a:r>
            <a:r>
              <a:rPr dirty="0" smtClean="0" sz="1550" spc="3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0">
                <a:solidFill>
                  <a:srgbClr val="5C5D5D"/>
                </a:solidFill>
                <a:latin typeface="Arial"/>
                <a:cs typeface="Arial"/>
              </a:rPr>
              <a:t>basis.</a:t>
            </a:r>
            <a:endParaRPr sz="1550">
              <a:latin typeface="Arial"/>
              <a:cs typeface="Arial"/>
            </a:endParaRPr>
          </a:p>
          <a:p>
            <a:pPr marL="600598">
              <a:lnSpc>
                <a:spcPct val="100000"/>
              </a:lnSpc>
              <a:spcBef>
                <a:spcPts val="999"/>
              </a:spcBef>
            </a:pP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r>
              <a:rPr dirty="0" smtClean="0" sz="1550" spc="-16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xcepti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9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Acc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mm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dati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9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Services: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500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865565">
              <a:lnSpc>
                <a:spcPct val="95825"/>
              </a:lnSpc>
              <a:spcBef>
                <a:spcPts val="70"/>
              </a:spcBef>
            </a:pP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empl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yees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can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be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measured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per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physical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cati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0">
                <a:solidFill>
                  <a:srgbClr val="5C5D5D"/>
                </a:solidFill>
                <a:latin typeface="Arial"/>
                <a:cs typeface="Arial"/>
              </a:rPr>
              <a:t>n.</a:t>
            </a:r>
            <a:endParaRPr sz="1550">
              <a:latin typeface="Arial"/>
              <a:cs typeface="Arial"/>
            </a:endParaRPr>
          </a:p>
          <a:p>
            <a:pPr marL="865565" marR="752188" indent="-264967">
              <a:lnSpc>
                <a:spcPct val="99754"/>
              </a:lnSpc>
              <a:spcBef>
                <a:spcPts val="999"/>
              </a:spcBef>
              <a:tabLst>
                <a:tab pos="863600" algn="l"/>
              </a:tabLst>
            </a:pP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W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aives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filiati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rules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franchises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that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are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appr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ved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SB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'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Franchise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Direct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ry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small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businesses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that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receive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financing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thr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ugh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Small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Business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Investment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mpany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(SBIC)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pr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0">
                <a:solidFill>
                  <a:srgbClr val="5C5D5D"/>
                </a:solidFill>
                <a:latin typeface="Arial"/>
                <a:cs typeface="Arial"/>
              </a:rPr>
              <a:t>gram.</a:t>
            </a:r>
            <a:endParaRPr sz="1550">
              <a:latin typeface="Arial"/>
              <a:cs typeface="Arial"/>
            </a:endParaRPr>
          </a:p>
          <a:p>
            <a:pPr marL="865565" marR="810049" indent="-264967">
              <a:lnSpc>
                <a:spcPct val="99754"/>
              </a:lnSpc>
              <a:spcBef>
                <a:spcPts val="928"/>
              </a:spcBef>
              <a:tabLst>
                <a:tab pos="863600" algn="l"/>
              </a:tabLst>
            </a:pP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ndividuals</a:t>
            </a:r>
            <a:r>
              <a:rPr dirty="0" smtClean="0" sz="1550" spc="-7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wh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r>
              <a:rPr dirty="0" smtClean="0" sz="1550" spc="40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perate</a:t>
            </a:r>
            <a:r>
              <a:rPr dirty="0" smtClean="0" sz="1550" spc="-4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550" spc="-4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42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le</a:t>
            </a:r>
            <a:r>
              <a:rPr dirty="0" smtClean="0" sz="1550" spc="-1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pr</a:t>
            </a:r>
            <a:r>
              <a:rPr dirty="0" smtClean="0" sz="1550" spc="4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priet</a:t>
            </a:r>
            <a:r>
              <a:rPr dirty="0" smtClean="0" sz="1550" spc="39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rship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9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as</a:t>
            </a:r>
            <a:r>
              <a:rPr dirty="0" smtClean="0" sz="1550" spc="-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independent</a:t>
            </a:r>
            <a:r>
              <a:rPr dirty="0" smtClean="0" sz="1550" spc="-8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42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ntract</a:t>
            </a:r>
            <a:r>
              <a:rPr dirty="0" smtClean="0" sz="1550" spc="39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3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550" spc="-5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self-empl</a:t>
            </a:r>
            <a:r>
              <a:rPr dirty="0" smtClean="0" sz="1550" spc="36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yed</a:t>
            </a:r>
            <a:r>
              <a:rPr dirty="0" smtClean="0" sz="1550" spc="-2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individuals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may</a:t>
            </a:r>
            <a:r>
              <a:rPr dirty="0" smtClean="0" sz="1550" spc="-3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be</a:t>
            </a:r>
            <a:r>
              <a:rPr dirty="0" smtClean="0" sz="1550" spc="-2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550" spc="-5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4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receive</a:t>
            </a:r>
            <a:r>
              <a:rPr dirty="0" smtClean="0" sz="1550" spc="-5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42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vered</a:t>
            </a:r>
            <a:r>
              <a:rPr dirty="0" smtClean="0" sz="1550" spc="-4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42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an.</a:t>
            </a:r>
            <a:endParaRPr sz="155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5363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25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6097" y="7855231"/>
            <a:ext cx="960872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89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-14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80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-2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20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83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41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50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83">
                <a:solidFill>
                  <a:srgbClr val="4C4B4D"/>
                </a:solidFill>
                <a:latin typeface="Times New Roman"/>
                <a:cs typeface="Times New Roman"/>
              </a:rPr>
              <a:t>26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52401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k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Program</a:t>
            </a:r>
            <a:endParaRPr sz="2450">
              <a:latin typeface="Times New Roman"/>
              <a:cs typeface="Times New Roman"/>
            </a:endParaRPr>
          </a:p>
          <a:p>
            <a:pPr marL="447710">
              <a:lnSpc>
                <a:spcPct val="95825"/>
              </a:lnSpc>
              <a:spcBef>
                <a:spcPts val="842"/>
              </a:spcBef>
            </a:pP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Maxi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u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Loan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A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ount</a:t>
            </a:r>
            <a:endParaRPr sz="1700">
              <a:latin typeface="Arial"/>
              <a:cs typeface="Arial"/>
            </a:endParaRPr>
          </a:p>
          <a:p>
            <a:pPr marL="447710">
              <a:lnSpc>
                <a:spcPct val="100000"/>
              </a:lnSpc>
              <a:spcBef>
                <a:spcPts val="1041"/>
              </a:spcBef>
            </a:pP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Beginning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Feb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ua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June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30,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2020,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th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47710">
              <a:lnSpc>
                <a:spcPct val="95825"/>
              </a:lnSpc>
              <a:spcBef>
                <a:spcPts val="70"/>
              </a:spcBef>
            </a:pP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maximum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amount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lesse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of:</a:t>
            </a:r>
            <a:endParaRPr sz="1550">
              <a:latin typeface="Arial"/>
              <a:cs typeface="Arial"/>
            </a:endParaRPr>
          </a:p>
          <a:p>
            <a:pPr marL="1066147" marR="758081" indent="-265145">
              <a:lnSpc>
                <a:spcPct val="98795"/>
              </a:lnSpc>
              <a:spcBef>
                <a:spcPts val="991"/>
              </a:spcBef>
              <a:tabLst>
                <a:tab pos="1054100" algn="l"/>
              </a:tabLst>
            </a:pP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 b="1">
                <a:solidFill>
                  <a:srgbClr val="CC3438"/>
                </a:solidFill>
                <a:latin typeface="Arial"/>
                <a:cs typeface="Arial"/>
              </a:rPr>
              <a:t>a</a:t>
            </a:r>
            <a:r>
              <a:rPr dirty="0" smtClean="0" sz="1400" spc="1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400" spc="1" b="1">
                <a:solidFill>
                  <a:srgbClr val="CC3438"/>
                </a:solidFill>
                <a:latin typeface="Arial"/>
                <a:cs typeface="Arial"/>
              </a:rPr>
              <a:t>erage</a:t>
            </a:r>
            <a:r>
              <a:rPr dirty="0" smtClean="0" sz="1400" spc="1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total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monthly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payments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by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applicant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fo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payroll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costs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incu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ed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du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ing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1-yea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pe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iod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befo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date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which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made</a:t>
            </a:r>
            <a:r>
              <a:rPr dirty="0" smtClean="0" sz="1400" spc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multiplied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by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2.5;</a:t>
            </a:r>
            <a:r>
              <a:rPr dirty="0" smtClean="0" sz="1400" spc="1" b="1" i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1066147" marR="905633" indent="-264968">
              <a:lnSpc>
                <a:spcPct val="98795"/>
              </a:lnSpc>
              <a:spcBef>
                <a:spcPts val="974"/>
              </a:spcBef>
              <a:tabLst>
                <a:tab pos="1054100" algn="l"/>
              </a:tabLst>
            </a:pP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plus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outstanding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amounts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that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we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made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beginning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Janua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31,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date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you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eceive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this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loan,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be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efinanced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unde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this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loan;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OR</a:t>
            </a:r>
            <a:endParaRPr sz="1400">
              <a:latin typeface="Arial"/>
              <a:cs typeface="Arial"/>
            </a:endParaRPr>
          </a:p>
          <a:p>
            <a:pPr marL="801179">
              <a:lnSpc>
                <a:spcPct val="95825"/>
              </a:lnSpc>
              <a:spcBef>
                <a:spcPts val="974"/>
              </a:spcBef>
            </a:pP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r>
              <a:rPr dirty="0" smtClean="0" sz="1400" spc="4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$10,000,000.</a:t>
            </a:r>
            <a:endParaRPr sz="1400">
              <a:latin typeface="Arial"/>
              <a:cs typeface="Arial"/>
            </a:endParaRPr>
          </a:p>
          <a:p>
            <a:pPr marL="447710">
              <a:lnSpc>
                <a:spcPct val="100000"/>
              </a:lnSpc>
              <a:spcBef>
                <a:spcPts val="938"/>
              </a:spcBef>
            </a:pP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Special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rules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exist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seasonal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employers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businesses</a:t>
            </a:r>
            <a:r>
              <a:rPr dirty="0" smtClean="0" sz="1550" spc="-8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47710">
              <a:lnSpc>
                <a:spcPct val="95825"/>
              </a:lnSpc>
              <a:spcBef>
                <a:spcPts val="70"/>
              </a:spcBef>
            </a:pP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not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existence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beginning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2/15/2019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 b="1">
                <a:solidFill>
                  <a:srgbClr val="5C5D5D"/>
                </a:solidFill>
                <a:latin typeface="Arial"/>
                <a:cs typeface="Arial"/>
              </a:rPr>
              <a:t>6/30/2019.</a:t>
            </a:r>
            <a:endParaRPr sz="155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6732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26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31064" y="7855231"/>
            <a:ext cx="954984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4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6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5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2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3">
                <a:solidFill>
                  <a:srgbClr val="4C4B4D"/>
                </a:solidFill>
                <a:latin typeface="Times New Roman"/>
                <a:cs typeface="Times New Roman"/>
              </a:rPr>
              <a:t>27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52401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k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Program</a:t>
            </a:r>
            <a:endParaRPr sz="2450">
              <a:latin typeface="Times New Roman"/>
              <a:cs typeface="Times New Roman"/>
            </a:endParaRPr>
          </a:p>
          <a:p>
            <a:pPr marL="322714">
              <a:lnSpc>
                <a:spcPct val="95825"/>
              </a:lnSpc>
              <a:spcBef>
                <a:spcPts val="545"/>
              </a:spcBef>
            </a:pP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Maxi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u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Loan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A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ount</a:t>
            </a:r>
            <a:endParaRPr sz="1700">
              <a:latin typeface="Arial"/>
              <a:cs typeface="Arial"/>
            </a:endParaRPr>
          </a:p>
          <a:p>
            <a:pPr marL="322714">
              <a:lnSpc>
                <a:spcPct val="95825"/>
              </a:lnSpc>
              <a:spcBef>
                <a:spcPts val="1041"/>
              </a:spcBef>
            </a:pPr>
            <a:r>
              <a:rPr dirty="0" smtClean="0" sz="1550" spc="-4" b="1" i="1">
                <a:solidFill>
                  <a:srgbClr val="5C5D5D"/>
                </a:solidFill>
                <a:latin typeface="Arial"/>
                <a:cs typeface="Arial"/>
              </a:rPr>
              <a:t>Payroll</a:t>
            </a:r>
            <a:r>
              <a:rPr dirty="0" smtClean="0" sz="1550" spc="-4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 b="1" i="1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-4" b="1" i="1">
                <a:solidFill>
                  <a:srgbClr val="5C5D5D"/>
                </a:solidFill>
                <a:latin typeface="Arial"/>
                <a:cs typeface="Arial"/>
              </a:rPr>
              <a:t>osts</a:t>
            </a:r>
            <a:r>
              <a:rPr dirty="0" smtClean="0" sz="1550" spc="-4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include:</a:t>
            </a:r>
            <a:endParaRPr sz="1550">
              <a:latin typeface="Arial"/>
              <a:cs typeface="Arial"/>
            </a:endParaRPr>
          </a:p>
          <a:p>
            <a:pPr marL="393372">
              <a:lnSpc>
                <a:spcPct val="95825"/>
              </a:lnSpc>
              <a:spcBef>
                <a:spcPts val="676"/>
              </a:spcBef>
            </a:pP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r>
              <a:rPr dirty="0" smtClean="0" sz="1400" spc="4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alar</a:t>
            </a:r>
            <a:r>
              <a:rPr dirty="0" smtClean="0" sz="1400" spc="-104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400" spc="-3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wage,</a:t>
            </a:r>
            <a:r>
              <a:rPr dirty="0" smtClean="0" sz="1400" spc="-4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commi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400" spc="18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ion,</a:t>
            </a:r>
            <a:r>
              <a:rPr dirty="0" smtClean="0" sz="1400" spc="-2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9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imilar</a:t>
            </a:r>
            <a:r>
              <a:rPr dirty="0" smtClean="0" sz="1400" spc="-3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compen</a:t>
            </a:r>
            <a:r>
              <a:rPr dirty="0" smtClean="0" sz="1400" spc="25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ation;</a:t>
            </a:r>
            <a:endParaRPr sz="1400">
              <a:latin typeface="Arial"/>
              <a:cs typeface="Arial"/>
            </a:endParaRPr>
          </a:p>
          <a:p>
            <a:pPr marL="393372">
              <a:lnSpc>
                <a:spcPct val="95825"/>
              </a:lnSpc>
              <a:spcBef>
                <a:spcPts val="708"/>
              </a:spcBef>
            </a:pP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ca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h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tip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equivalent;</a:t>
            </a:r>
            <a:endParaRPr sz="1400">
              <a:latin typeface="Arial"/>
              <a:cs typeface="Arial"/>
            </a:endParaRPr>
          </a:p>
          <a:p>
            <a:pPr marL="393372">
              <a:lnSpc>
                <a:spcPct val="95825"/>
              </a:lnSpc>
              <a:spcBef>
                <a:spcPts val="633"/>
              </a:spcBef>
            </a:pP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vacation,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parental,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famil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medical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ick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leave;</a:t>
            </a:r>
            <a:endParaRPr sz="1400">
              <a:latin typeface="Arial"/>
              <a:cs typeface="Arial"/>
            </a:endParaRPr>
          </a:p>
          <a:p>
            <a:pPr marL="393372">
              <a:lnSpc>
                <a:spcPct val="95825"/>
              </a:lnSpc>
              <a:spcBef>
                <a:spcPts val="708"/>
              </a:spcBef>
            </a:pP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allowance</a:t>
            </a:r>
            <a:r>
              <a:rPr dirty="0" smtClean="0" sz="1400" spc="-6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-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di</a:t>
            </a:r>
            <a:r>
              <a:rPr dirty="0" smtClean="0" sz="1400" spc="29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mi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400" spc="2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al</a:t>
            </a:r>
            <a:r>
              <a:rPr dirty="0" smtClean="0" sz="140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9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eparation;</a:t>
            </a:r>
            <a:endParaRPr sz="1400">
              <a:latin typeface="Arial"/>
              <a:cs typeface="Arial"/>
            </a:endParaRPr>
          </a:p>
          <a:p>
            <a:pPr marL="393372">
              <a:lnSpc>
                <a:spcPct val="100000"/>
              </a:lnSpc>
              <a:spcBef>
                <a:spcPts val="615"/>
              </a:spcBef>
            </a:pP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required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provi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ion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group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health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care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benef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including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570017">
              <a:lnSpc>
                <a:spcPct val="95825"/>
              </a:lnSpc>
              <a:spcBef>
                <a:spcPts val="95"/>
              </a:spcBef>
            </a:pPr>
            <a:r>
              <a:rPr dirty="0" smtClean="0" sz="1400" spc="26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2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6">
                <a:solidFill>
                  <a:srgbClr val="5C5D5D"/>
                </a:solidFill>
                <a:latin typeface="Arial"/>
                <a:cs typeface="Arial"/>
              </a:rPr>
              <a:t>urance</a:t>
            </a:r>
            <a:r>
              <a:rPr dirty="0" smtClean="0" sz="1400" spc="2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6">
                <a:solidFill>
                  <a:srgbClr val="5C5D5D"/>
                </a:solidFill>
                <a:latin typeface="Arial"/>
                <a:cs typeface="Arial"/>
              </a:rPr>
              <a:t>premium</a:t>
            </a:r>
            <a:r>
              <a:rPr dirty="0" smtClean="0" sz="1400" spc="2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6">
                <a:solidFill>
                  <a:srgbClr val="5C5D5D"/>
                </a:solidFill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393372">
              <a:lnSpc>
                <a:spcPct val="95825"/>
              </a:lnSpc>
              <a:spcBef>
                <a:spcPts val="708"/>
              </a:spcBef>
            </a:pP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retirement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benefit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;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5">
                <a:solidFill>
                  <a:srgbClr val="5C5D5D"/>
                </a:solidFill>
                <a:latin typeface="Arial"/>
                <a:cs typeface="Arial"/>
              </a:rPr>
              <a:t>or</a:t>
            </a:r>
            <a:endParaRPr sz="1400">
              <a:latin typeface="Arial"/>
              <a:cs typeface="Arial"/>
            </a:endParaRPr>
          </a:p>
          <a:p>
            <a:pPr marL="393372">
              <a:lnSpc>
                <a:spcPct val="95825"/>
              </a:lnSpc>
              <a:spcBef>
                <a:spcPts val="633"/>
              </a:spcBef>
            </a:pP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400" spc="-5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9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tate</a:t>
            </a:r>
            <a:r>
              <a:rPr dirty="0" smtClean="0" sz="1400" spc="-2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1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local</a:t>
            </a:r>
            <a:r>
              <a:rPr dirty="0" smtClean="0" sz="1400" spc="-3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tax</a:t>
            </a:r>
            <a:r>
              <a:rPr dirty="0" smtClean="0" sz="1400" spc="-2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400" spc="2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400" spc="2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ed</a:t>
            </a:r>
            <a:r>
              <a:rPr dirty="0" smtClean="0" sz="1400" spc="-1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-1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-2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compen</a:t>
            </a:r>
            <a:r>
              <a:rPr dirty="0" smtClean="0" sz="1400" spc="25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ation</a:t>
            </a:r>
            <a:r>
              <a:rPr dirty="0" smtClean="0" sz="1400" spc="-3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employee</a:t>
            </a:r>
            <a:r>
              <a:rPr dirty="0" smtClean="0" sz="1400" spc="24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393372">
              <a:lnSpc>
                <a:spcPct val="100000"/>
              </a:lnSpc>
              <a:spcBef>
                <a:spcPts val="708"/>
              </a:spcBef>
            </a:pP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9">
                <a:solidFill>
                  <a:srgbClr val="5C5D5D"/>
                </a:solidFill>
                <a:latin typeface="Arial"/>
                <a:cs typeface="Arial"/>
              </a:rPr>
              <a:t>um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8">
                <a:solidFill>
                  <a:srgbClr val="5C5D5D"/>
                </a:solidFill>
                <a:latin typeface="Arial"/>
                <a:cs typeface="Arial"/>
              </a:rPr>
              <a:t>compen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ation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income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2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 b="1" i="1">
                <a:solidFill>
                  <a:srgbClr val="5C5D5D"/>
                </a:solidFill>
                <a:latin typeface="Arial"/>
                <a:cs typeface="Arial"/>
              </a:rPr>
              <a:t>sole</a:t>
            </a:r>
            <a:r>
              <a:rPr dirty="0" smtClean="0" sz="1400" spc="-3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 b="1" i="1">
                <a:solidFill>
                  <a:srgbClr val="5C5D5D"/>
                </a:solidFill>
                <a:latin typeface="Arial"/>
                <a:cs typeface="Arial"/>
              </a:rPr>
              <a:t>proprietor</a:t>
            </a:r>
            <a:r>
              <a:rPr dirty="0" smtClean="0" sz="1400" spc="-3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 b="1" i="1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3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570017" marR="370524">
              <a:lnSpc>
                <a:spcPct val="99754"/>
              </a:lnSpc>
            </a:pPr>
            <a:r>
              <a:rPr dirty="0" smtClean="0" sz="1400" spc="0" b="1" i="1">
                <a:solidFill>
                  <a:srgbClr val="5C5D5D"/>
                </a:solidFill>
                <a:latin typeface="Arial"/>
                <a:cs typeface="Arial"/>
              </a:rPr>
              <a:t>independent</a:t>
            </a:r>
            <a:r>
              <a:rPr dirty="0" smtClean="0" sz="1400" spc="-86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 b="1" i="1">
                <a:solidFill>
                  <a:srgbClr val="5C5D5D"/>
                </a:solidFill>
                <a:latin typeface="Arial"/>
                <a:cs typeface="Arial"/>
              </a:rPr>
              <a:t>contractor</a:t>
            </a:r>
            <a:r>
              <a:rPr dirty="0" smtClean="0" sz="1400" spc="-79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that</a:t>
            </a:r>
            <a:r>
              <a:rPr dirty="0" smtClean="0" sz="1400" spc="-2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3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wage,</a:t>
            </a:r>
            <a:r>
              <a:rPr dirty="0" smtClean="0" sz="1400" spc="-4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commi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400" spc="18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ion,</a:t>
            </a:r>
            <a:r>
              <a:rPr dirty="0" smtClean="0" sz="1400" spc="-2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income,</a:t>
            </a:r>
            <a:r>
              <a:rPr dirty="0" smtClean="0" sz="1400" spc="-5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net</a:t>
            </a:r>
            <a:r>
              <a:rPr dirty="0" smtClean="0" sz="1400" spc="-2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earning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from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elf-employment,</a:t>
            </a:r>
            <a:r>
              <a:rPr dirty="0" smtClean="0" sz="1400" spc="-10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9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imilar</a:t>
            </a:r>
            <a:r>
              <a:rPr dirty="0" smtClean="0" sz="1400" spc="-3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compen</a:t>
            </a:r>
            <a:r>
              <a:rPr dirty="0" smtClean="0" sz="1400" spc="25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ation</a:t>
            </a:r>
            <a:r>
              <a:rPr dirty="0" smtClean="0" sz="1400" spc="-3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-2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that</a:t>
            </a:r>
            <a:r>
              <a:rPr dirty="0" smtClean="0" sz="1400" spc="-2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3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9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400" spc="-1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amount</a:t>
            </a:r>
            <a:r>
              <a:rPr dirty="0" smtClean="0" sz="1400" spc="-5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not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exceeding</a:t>
            </a:r>
            <a:r>
              <a:rPr dirty="0" smtClean="0" sz="1400" spc="-6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more</a:t>
            </a:r>
            <a:r>
              <a:rPr dirty="0" smtClean="0" sz="1400" spc="-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than</a:t>
            </a:r>
            <a:r>
              <a:rPr dirty="0" smtClean="0" sz="1400" spc="-3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$100,000</a:t>
            </a:r>
            <a:r>
              <a:rPr dirty="0" smtClean="0" sz="1400" spc="-6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1</a:t>
            </a:r>
            <a:r>
              <a:rPr dirty="0" smtClean="0" sz="140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yea</a:t>
            </a:r>
            <a:r>
              <a:rPr dirty="0" smtClean="0" sz="1400" spc="-75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400" spc="-3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9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prorated</a:t>
            </a:r>
            <a:r>
              <a:rPr dirty="0" smtClean="0" sz="1400" spc="-5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-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-2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pe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iod</a:t>
            </a:r>
            <a:r>
              <a:rPr dirty="0" smtClean="0" sz="1400" spc="-4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beginning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February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June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30,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2020.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1283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27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7432" y="7855231"/>
            <a:ext cx="959537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82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72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3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5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14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11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32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7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8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86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77">
                <a:solidFill>
                  <a:srgbClr val="4C4B4D"/>
                </a:solidFill>
                <a:latin typeface="Times New Roman"/>
                <a:cs typeface="Times New Roman"/>
              </a:rPr>
              <a:t>28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16148" marR="1516550" algn="ctr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k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Program</a:t>
            </a:r>
            <a:endParaRPr sz="2450">
              <a:latin typeface="Times New Roman"/>
              <a:cs typeface="Times New Roman"/>
            </a:endParaRPr>
          </a:p>
          <a:p>
            <a:pPr marL="294821">
              <a:lnSpc>
                <a:spcPct val="95825"/>
              </a:lnSpc>
              <a:spcBef>
                <a:spcPts val="1269"/>
              </a:spcBef>
            </a:pP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Maxi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u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Loan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A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m</a:t>
            </a:r>
            <a:r>
              <a:rPr dirty="0" smtClean="0" sz="1700" spc="-3" b="1">
                <a:solidFill>
                  <a:srgbClr val="CC3438"/>
                </a:solidFill>
                <a:latin typeface="Arial"/>
                <a:cs typeface="Arial"/>
              </a:rPr>
              <a:t>ount</a:t>
            </a:r>
            <a:endParaRPr sz="1700">
              <a:latin typeface="Arial"/>
              <a:cs typeface="Arial"/>
            </a:endParaRPr>
          </a:p>
          <a:p>
            <a:pPr marL="294821">
              <a:lnSpc>
                <a:spcPct val="95825"/>
              </a:lnSpc>
              <a:spcBef>
                <a:spcPts val="1987"/>
              </a:spcBef>
            </a:pPr>
            <a:r>
              <a:rPr dirty="0" smtClean="0" sz="1550" spc="6" b="1" i="1">
                <a:solidFill>
                  <a:srgbClr val="5C5D5D"/>
                </a:solidFill>
                <a:latin typeface="Arial"/>
                <a:cs typeface="Arial"/>
              </a:rPr>
              <a:t>Payroll</a:t>
            </a:r>
            <a:r>
              <a:rPr dirty="0" smtClean="0" sz="1550" spc="6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 b="1" i="1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6" b="1" i="1">
                <a:solidFill>
                  <a:srgbClr val="5C5D5D"/>
                </a:solidFill>
                <a:latin typeface="Arial"/>
                <a:cs typeface="Arial"/>
              </a:rPr>
              <a:t>osts</a:t>
            </a:r>
            <a:r>
              <a:rPr dirty="0" smtClean="0" sz="1550" spc="6" b="1" i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do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 b="1" u="sng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6" b="1" u="sng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550" spc="6" b="1" u="sng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6" b="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6">
                <a:solidFill>
                  <a:srgbClr val="5C5D5D"/>
                </a:solidFill>
                <a:latin typeface="Arial"/>
                <a:cs typeface="Arial"/>
              </a:rPr>
              <a:t>nclude:</a:t>
            </a:r>
            <a:endParaRPr sz="1550">
              <a:latin typeface="Arial"/>
              <a:cs typeface="Arial"/>
            </a:endParaRPr>
          </a:p>
          <a:p>
            <a:pPr marL="365391">
              <a:lnSpc>
                <a:spcPct val="100000"/>
              </a:lnSpc>
              <a:spcBef>
                <a:spcPts val="999"/>
              </a:spcBef>
            </a:pP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compensat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nd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v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dual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employee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'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excess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nnual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542035">
              <a:lnSpc>
                <a:spcPct val="100000"/>
              </a:lnSpc>
              <a:spcBef>
                <a:spcPts val="70"/>
              </a:spcBef>
            </a:pP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salary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$100,000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as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prorated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per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od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beg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nn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ng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February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542035">
              <a:lnSpc>
                <a:spcPct val="95825"/>
              </a:lnSpc>
              <a:spcBef>
                <a:spcPts val="70"/>
              </a:spcBef>
            </a:pP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end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ng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June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30,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2020;</a:t>
            </a:r>
            <a:endParaRPr sz="1550">
              <a:latin typeface="Arial"/>
              <a:cs typeface="Arial"/>
            </a:endParaRPr>
          </a:p>
          <a:p>
            <a:pPr marL="348414" marR="358852" indent="0" algn="ctr">
              <a:lnSpc>
                <a:spcPct val="99754"/>
              </a:lnSpc>
              <a:spcBef>
                <a:spcPts val="999"/>
              </a:spcBef>
            </a:pP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axes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mposed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w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thheld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IC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(Soc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al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Secur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ty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Med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are),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Ra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lroad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Ret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rement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ct,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IRC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Chapter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24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(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ncome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tax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at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sou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ce);</a:t>
            </a:r>
            <a:endParaRPr sz="1550">
              <a:latin typeface="Arial"/>
              <a:cs typeface="Arial"/>
            </a:endParaRPr>
          </a:p>
          <a:p>
            <a:pPr marL="335714" marR="399793" algn="ctr">
              <a:lnSpc>
                <a:spcPct val="100000"/>
              </a:lnSpc>
              <a:spcBef>
                <a:spcPts val="928"/>
              </a:spcBef>
            </a:pP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compensat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employee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whose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pr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nc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pal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place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res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dence</a:t>
            </a:r>
            <a:r>
              <a:rPr dirty="0" smtClean="0" sz="1550" spc="-12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585510">
              <a:lnSpc>
                <a:spcPct val="95825"/>
              </a:lnSpc>
              <a:spcBef>
                <a:spcPts val="70"/>
              </a:spcBef>
            </a:pP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outs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de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Un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ted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1">
                <a:solidFill>
                  <a:srgbClr val="5C5D5D"/>
                </a:solidFill>
                <a:latin typeface="Arial"/>
                <a:cs typeface="Arial"/>
              </a:rPr>
              <a:t>States;</a:t>
            </a:r>
            <a:endParaRPr sz="1550">
              <a:latin typeface="Arial"/>
              <a:cs typeface="Arial"/>
            </a:endParaRPr>
          </a:p>
          <a:p>
            <a:pPr marL="335714" marR="398361" algn="ctr">
              <a:lnSpc>
                <a:spcPct val="100000"/>
              </a:lnSpc>
              <a:spcBef>
                <a:spcPts val="999"/>
              </a:spcBef>
            </a:pP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qual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ed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ck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leave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fam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ly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eave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wages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wh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ch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cred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allowed</a:t>
            </a:r>
            <a:r>
              <a:rPr dirty="0" smtClean="0" sz="1550" spc="-1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542035">
              <a:lnSpc>
                <a:spcPct val="100000"/>
              </a:lnSpc>
              <a:spcBef>
                <a:spcPts val="70"/>
              </a:spcBef>
            </a:pP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Fam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es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rst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Coronav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rus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Response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ct.</a:t>
            </a:r>
            <a:r>
              <a:rPr dirty="0" smtClean="0" sz="155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5898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28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26097" y="7855231"/>
            <a:ext cx="960872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89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78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-14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80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-2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20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83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41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50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83">
                <a:solidFill>
                  <a:srgbClr val="4C4B4D"/>
                </a:solidFill>
                <a:latin typeface="Times New Roman"/>
                <a:cs typeface="Times New Roman"/>
              </a:rPr>
              <a:t>29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777308" marR="1778887" algn="ctr">
              <a:lnSpc>
                <a:spcPct val="95825"/>
              </a:lnSpc>
              <a:spcBef>
                <a:spcPts val="1276"/>
              </a:spcBef>
            </a:pPr>
            <a:r>
              <a:rPr dirty="0" smtClean="0" sz="2150" spc="-18" b="1">
                <a:solidFill>
                  <a:srgbClr val="334D82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150" spc="-18" b="1">
                <a:solidFill>
                  <a:srgbClr val="334D82"/>
                </a:solidFill>
                <a:latin typeface="Times New Roman"/>
                <a:cs typeface="Times New Roman"/>
              </a:rPr>
              <a:t>k</a:t>
            </a:r>
            <a:r>
              <a:rPr dirty="0" smtClean="0" sz="2150" spc="-18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150" spc="-18" b="1">
                <a:solidFill>
                  <a:srgbClr val="334D82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150" spc="-18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150" spc="-18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150" spc="-18" b="1">
                <a:solidFill>
                  <a:srgbClr val="334D82"/>
                </a:solidFill>
                <a:latin typeface="Times New Roman"/>
                <a:cs typeface="Times New Roman"/>
              </a:rPr>
              <a:t>Program</a:t>
            </a:r>
            <a:endParaRPr sz="2150">
              <a:latin typeface="Times New Roman"/>
              <a:cs typeface="Times New Roman"/>
            </a:endParaRPr>
          </a:p>
          <a:p>
            <a:pPr marL="294821">
              <a:lnSpc>
                <a:spcPct val="95825"/>
              </a:lnSpc>
              <a:spcBef>
                <a:spcPts val="1575"/>
              </a:spcBef>
            </a:pP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What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can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I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use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the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loan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for?</a:t>
            </a:r>
            <a:endParaRPr sz="1700">
              <a:latin typeface="Arial"/>
              <a:cs typeface="Arial"/>
            </a:endParaRPr>
          </a:p>
          <a:p>
            <a:pPr marL="294821">
              <a:lnSpc>
                <a:spcPct val="100000"/>
              </a:lnSpc>
              <a:spcBef>
                <a:spcPts val="1987"/>
              </a:spcBef>
            </a:pP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Between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February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June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30,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2020,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eli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g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ible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294821">
              <a:lnSpc>
                <a:spcPct val="95825"/>
              </a:lnSpc>
              <a:spcBef>
                <a:spcPts val="70"/>
              </a:spcBef>
            </a:pP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recipient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can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u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proceed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from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7">
                <a:solidFill>
                  <a:srgbClr val="5C5D5D"/>
                </a:solidFill>
                <a:latin typeface="Arial"/>
                <a:cs typeface="Arial"/>
              </a:rPr>
              <a:t>for:</a:t>
            </a:r>
            <a:endParaRPr sz="1550">
              <a:latin typeface="Arial"/>
              <a:cs typeface="Arial"/>
            </a:endParaRPr>
          </a:p>
          <a:p>
            <a:pPr marL="365480">
              <a:lnSpc>
                <a:spcPct val="95825"/>
              </a:lnSpc>
              <a:spcBef>
                <a:spcPts val="509"/>
              </a:spcBef>
            </a:pP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payroll</a:t>
            </a: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co</a:t>
            </a: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39">
                <a:solidFill>
                  <a:srgbClr val="5C5D5D"/>
                </a:solidFill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365480">
              <a:lnSpc>
                <a:spcPct val="100000"/>
              </a:lnSpc>
              <a:spcBef>
                <a:spcPts val="559"/>
              </a:spcBef>
            </a:pP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co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related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to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continuation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group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health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care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benefit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during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period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;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542108">
              <a:lnSpc>
                <a:spcPct val="95825"/>
              </a:lnSpc>
            </a:pP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paid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ick,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medical,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family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leave,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urance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premium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8">
                <a:solidFill>
                  <a:srgbClr val="5C5D5D"/>
                </a:solidFill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365462">
              <a:lnSpc>
                <a:spcPct val="95825"/>
              </a:lnSpc>
              <a:spcBef>
                <a:spcPts val="559"/>
              </a:spcBef>
            </a:pP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employee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4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alarie</a:t>
            </a:r>
            <a:r>
              <a:rPr dirty="0" smtClean="0" sz="1400" spc="27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commi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400" spc="18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ion,</a:t>
            </a:r>
            <a:r>
              <a:rPr dirty="0" smtClean="0" sz="1400" spc="-2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29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imilar</a:t>
            </a:r>
            <a:r>
              <a:rPr dirty="0" smtClean="0" sz="1400" spc="-3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compen</a:t>
            </a:r>
            <a:r>
              <a:rPr dirty="0" smtClean="0" sz="1400" spc="25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ation</a:t>
            </a:r>
            <a:r>
              <a:rPr dirty="0" smtClean="0" sz="1400" spc="27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365462">
              <a:lnSpc>
                <a:spcPct val="95825"/>
              </a:lnSpc>
              <a:spcBef>
                <a:spcPts val="484"/>
              </a:spcBef>
            </a:pP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payment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intere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mortgage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0">
                <a:solidFill>
                  <a:srgbClr val="5C5D5D"/>
                </a:solidFill>
                <a:latin typeface="Arial"/>
                <a:cs typeface="Arial"/>
              </a:rPr>
              <a:t>obligation;</a:t>
            </a:r>
            <a:endParaRPr sz="1400">
              <a:latin typeface="Arial"/>
              <a:cs typeface="Arial"/>
            </a:endParaRPr>
          </a:p>
          <a:p>
            <a:pPr marL="365462">
              <a:lnSpc>
                <a:spcPct val="95825"/>
              </a:lnSpc>
              <a:spcBef>
                <a:spcPts val="541"/>
              </a:spcBef>
            </a:pP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rent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(including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rent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lea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e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agreement);</a:t>
            </a:r>
            <a:endParaRPr sz="1400">
              <a:latin typeface="Arial"/>
              <a:cs typeface="Arial"/>
            </a:endParaRPr>
          </a:p>
          <a:p>
            <a:pPr marL="365462">
              <a:lnSpc>
                <a:spcPct val="100000"/>
              </a:lnSpc>
              <a:spcBef>
                <a:spcPts val="560"/>
              </a:spcBef>
            </a:pP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utilitie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;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-1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365462">
              <a:lnSpc>
                <a:spcPct val="95825"/>
              </a:lnSpc>
              <a:spcBef>
                <a:spcPts val="465"/>
              </a:spcBef>
            </a:pP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intere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other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debt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obligation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that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were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incurred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before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period.</a:t>
            </a:r>
            <a:endParaRPr sz="140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7876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29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19660" y="7855231"/>
            <a:ext cx="967310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4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6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5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2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7">
                <a:solidFill>
                  <a:srgbClr val="4C4B4D"/>
                </a:solidFill>
                <a:latin typeface="Times New Roman"/>
                <a:cs typeface="Times New Roman"/>
              </a:rPr>
              <a:t>30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16148" marR="1516550" algn="ctr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k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34D82"/>
                </a:solidFill>
                <a:latin typeface="Times New Roman"/>
                <a:cs typeface="Times New Roman"/>
              </a:rPr>
              <a:t>Program</a:t>
            </a:r>
            <a:endParaRPr sz="2450">
              <a:latin typeface="Times New Roman"/>
              <a:cs typeface="Times New Roman"/>
            </a:endParaRPr>
          </a:p>
          <a:p>
            <a:pPr marL="423952">
              <a:lnSpc>
                <a:spcPct val="95825"/>
              </a:lnSpc>
              <a:spcBef>
                <a:spcPts val="2344"/>
              </a:spcBef>
            </a:pP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Recipient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Good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Faith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Ce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4" b="1">
                <a:solidFill>
                  <a:srgbClr val="CC3438"/>
                </a:solidFill>
                <a:latin typeface="Arial"/>
                <a:cs typeface="Arial"/>
              </a:rPr>
              <a:t>tifications</a:t>
            </a:r>
            <a:endParaRPr sz="1700">
              <a:latin typeface="Arial"/>
              <a:cs typeface="Arial"/>
            </a:endParaRPr>
          </a:p>
          <a:p>
            <a:pPr marL="394275" marR="355834" algn="ctr">
              <a:lnSpc>
                <a:spcPct val="100000"/>
              </a:lnSpc>
              <a:spcBef>
                <a:spcPts val="578"/>
              </a:spcBef>
            </a:pP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recipien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applying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mus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make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g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ood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fai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h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23952">
              <a:lnSpc>
                <a:spcPct val="95825"/>
              </a:lnSpc>
              <a:spcBef>
                <a:spcPts val="70"/>
              </a:spcBef>
            </a:pP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cer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ica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ion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ha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17">
                <a:solidFill>
                  <a:srgbClr val="5C5D5D"/>
                </a:solidFill>
                <a:latin typeface="Arial"/>
                <a:cs typeface="Arial"/>
              </a:rPr>
              <a:t>:</a:t>
            </a:r>
            <a:endParaRPr sz="1550">
              <a:latin typeface="Arial"/>
              <a:cs typeface="Arial"/>
            </a:endParaRPr>
          </a:p>
          <a:p>
            <a:pPr marL="494610">
              <a:lnSpc>
                <a:spcPct val="100000"/>
              </a:lnSpc>
              <a:spcBef>
                <a:spcPts val="528"/>
              </a:spcBef>
            </a:pP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400" spc="12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uncer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ain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curren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economic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condi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ions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8">
                <a:solidFill>
                  <a:srgbClr val="5C5D5D"/>
                </a:solidFill>
                <a:latin typeface="Arial"/>
                <a:cs typeface="Arial"/>
              </a:rPr>
              <a:t>makes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necessar</a:t>
            </a:r>
            <a:r>
              <a:rPr dirty="0" smtClean="0" sz="1400" spc="-2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7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6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400" spc="-3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671255">
              <a:lnSpc>
                <a:spcPct val="95825"/>
              </a:lnSpc>
              <a:spcBef>
                <a:spcPts val="95"/>
              </a:spcBef>
            </a:pP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reques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suppor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ongoing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opera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ions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recipien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12">
                <a:solidFill>
                  <a:srgbClr val="5C5D5D"/>
                </a:solidFill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466576" marR="368368" algn="ctr">
              <a:lnSpc>
                <a:spcPct val="100000"/>
              </a:lnSpc>
              <a:spcBef>
                <a:spcPts val="465"/>
              </a:spcBef>
            </a:pP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acknowledging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ha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funds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will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be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used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re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ain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workers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m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in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ain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payroll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671255">
              <a:lnSpc>
                <a:spcPct val="95825"/>
              </a:lnSpc>
              <a:spcBef>
                <a:spcPts val="95"/>
              </a:spcBef>
            </a:pP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make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mor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gage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paymen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s,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lease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paymen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s,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u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ili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y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paymen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400" spc="-5">
                <a:solidFill>
                  <a:srgbClr val="5C5D5D"/>
                </a:solidFill>
                <a:latin typeface="Arial"/>
                <a:cs typeface="Arial"/>
              </a:rPr>
              <a:t>;</a:t>
            </a:r>
            <a:endParaRPr sz="1400">
              <a:latin typeface="Arial"/>
              <a:cs typeface="Arial"/>
            </a:endParaRPr>
          </a:p>
          <a:p>
            <a:pPr marL="671255" marR="652112" indent="-176645">
              <a:lnSpc>
                <a:spcPts val="1609"/>
              </a:lnSpc>
              <a:spcBef>
                <a:spcPts val="465"/>
              </a:spcBef>
              <a:tabLst>
                <a:tab pos="711200" algn="l"/>
              </a:tabLst>
            </a:pP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	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ha</a:t>
            </a:r>
            <a:r>
              <a:rPr dirty="0" smtClean="0" sz="140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36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-1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400" spc="-4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recipien</a:t>
            </a:r>
            <a:r>
              <a:rPr dirty="0" smtClean="0" sz="1400" spc="33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does</a:t>
            </a:r>
            <a:r>
              <a:rPr dirty="0" smtClean="0" sz="1400" spc="-3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no</a:t>
            </a:r>
            <a:r>
              <a:rPr dirty="0" smtClean="0" sz="1400" spc="36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have</a:t>
            </a:r>
            <a:r>
              <a:rPr dirty="0" smtClean="0" sz="1400" spc="-3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400" spc="-1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applica</a:t>
            </a:r>
            <a:r>
              <a:rPr dirty="0" smtClean="0" sz="1400" spc="-4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ion</a:t>
            </a:r>
            <a:r>
              <a:rPr dirty="0" smtClean="0" sz="1400" spc="-2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pend</a:t>
            </a:r>
            <a:r>
              <a:rPr dirty="0" smtClean="0" sz="1400" spc="4">
                <a:solidFill>
                  <a:srgbClr val="5C5D5D"/>
                </a:solidFill>
                <a:latin typeface="Arial"/>
                <a:cs typeface="Arial"/>
              </a:rPr>
              <a:t>i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ng</a:t>
            </a:r>
            <a:r>
              <a:rPr dirty="0" smtClean="0" sz="1400" spc="-5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-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loan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400" spc="34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his</a:t>
            </a:r>
            <a:r>
              <a:rPr dirty="0" smtClean="0" sz="1400" spc="-2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subsec</a:t>
            </a:r>
            <a:r>
              <a:rPr dirty="0" smtClean="0" sz="1400" spc="-4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ion</a:t>
            </a:r>
            <a:r>
              <a:rPr dirty="0" smtClean="0" sz="1400" spc="-2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36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-1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same</a:t>
            </a:r>
            <a:r>
              <a:rPr dirty="0" smtClean="0" sz="1400" spc="-3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purpose</a:t>
            </a:r>
            <a:r>
              <a:rPr dirty="0" smtClean="0" sz="1400" spc="-5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-2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duplica</a:t>
            </a:r>
            <a:r>
              <a:rPr dirty="0" smtClean="0" sz="1400" spc="-4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ive</a:t>
            </a:r>
            <a:r>
              <a:rPr dirty="0" smtClean="0" sz="1400" spc="-2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-1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amoun</a:t>
            </a:r>
            <a:r>
              <a:rPr dirty="0" smtClean="0" sz="1400" spc="-42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applied</a:t>
            </a:r>
            <a:r>
              <a:rPr dirty="0" smtClean="0" sz="1400" spc="-4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-2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-1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received</a:t>
            </a:r>
            <a:r>
              <a:rPr dirty="0" smtClean="0" sz="1400" spc="-56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400" spc="-39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-11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400" spc="-53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loan;</a:t>
            </a:r>
            <a:r>
              <a:rPr dirty="0" smtClean="0" sz="1400" spc="-3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endParaRPr sz="1400">
              <a:latin typeface="Arial"/>
              <a:cs typeface="Arial"/>
            </a:endParaRPr>
          </a:p>
          <a:p>
            <a:pPr marL="468661" marR="411471" algn="ctr">
              <a:lnSpc>
                <a:spcPct val="100000"/>
              </a:lnSpc>
              <a:spcBef>
                <a:spcPts val="466"/>
              </a:spcBef>
            </a:pP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•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during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period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beginning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on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February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o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December</a:t>
            </a:r>
            <a:r>
              <a:rPr dirty="0" smtClean="0" sz="140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400">
              <a:latin typeface="Arial"/>
              <a:cs typeface="Arial"/>
            </a:endParaRPr>
          </a:p>
          <a:p>
            <a:pPr marL="671255" marR="524521">
              <a:lnSpc>
                <a:spcPct val="98795"/>
              </a:lnSpc>
              <a:spcBef>
                <a:spcPts val="95"/>
              </a:spcBef>
            </a:pP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31,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2020,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ha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recipien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has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no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received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amoun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his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subsec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ion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he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same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purpose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duplica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ive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of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amoun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s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app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ied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for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or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received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under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covered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400" spc="7">
                <a:solidFill>
                  <a:srgbClr val="5C5D5D"/>
                </a:solidFill>
                <a:latin typeface="Arial"/>
                <a:cs typeface="Arial"/>
              </a:rPr>
              <a:t>loan.</a:t>
            </a:r>
            <a:endParaRPr sz="140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4508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30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353288" y="2379522"/>
            <a:ext cx="7065835" cy="5299367"/>
          </a:xfrm>
          <a:custGeom>
            <a:avLst/>
            <a:gdLst/>
            <a:ahLst/>
            <a:cxnLst/>
            <a:rect l="l" t="t" r="r" b="b"/>
            <a:pathLst>
              <a:path w="7065835" h="5299367">
                <a:moveTo>
                  <a:pt x="0" y="5299367"/>
                </a:moveTo>
                <a:lnTo>
                  <a:pt x="7065835" y="5299367"/>
                </a:lnTo>
                <a:lnTo>
                  <a:pt x="7065835" y="0"/>
                </a:lnTo>
                <a:lnTo>
                  <a:pt x="0" y="0"/>
                </a:lnTo>
                <a:lnTo>
                  <a:pt x="0" y="5299367"/>
                </a:lnTo>
                <a:close/>
              </a:path>
            </a:pathLst>
          </a:custGeom>
          <a:solidFill>
            <a:srgbClr val="FDFDFD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0" name="object 10"/>
          <p:cNvSpPr/>
          <p:nvPr/>
        </p:nvSpPr>
        <p:spPr>
          <a:xfrm>
            <a:off x="525566" y="2444457"/>
            <a:ext cx="6721281" cy="97663"/>
          </a:xfrm>
          <a:custGeom>
            <a:avLst/>
            <a:gdLst/>
            <a:ahLst/>
            <a:cxnLst/>
            <a:rect l="l" t="t" r="r" b="b"/>
            <a:pathLst>
              <a:path w="6721281" h="97663">
                <a:moveTo>
                  <a:pt x="0" y="97663"/>
                </a:moveTo>
                <a:lnTo>
                  <a:pt x="6721281" y="97663"/>
                </a:lnTo>
                <a:lnTo>
                  <a:pt x="6721281" y="0"/>
                </a:lnTo>
                <a:lnTo>
                  <a:pt x="0" y="0"/>
                </a:lnTo>
                <a:lnTo>
                  <a:pt x="0" y="97663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1" name="object 11"/>
          <p:cNvSpPr/>
          <p:nvPr/>
        </p:nvSpPr>
        <p:spPr>
          <a:xfrm>
            <a:off x="7246848" y="2444457"/>
            <a:ext cx="97663" cy="254800"/>
          </a:xfrm>
          <a:custGeom>
            <a:avLst/>
            <a:gdLst/>
            <a:ahLst/>
            <a:cxnLst/>
            <a:rect l="l" t="t" r="r" b="b"/>
            <a:pathLst>
              <a:path w="97663" h="254800">
                <a:moveTo>
                  <a:pt x="0" y="254800"/>
                </a:moveTo>
                <a:lnTo>
                  <a:pt x="97663" y="254800"/>
                </a:lnTo>
                <a:lnTo>
                  <a:pt x="97663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2" name="object 12"/>
          <p:cNvSpPr/>
          <p:nvPr/>
        </p:nvSpPr>
        <p:spPr>
          <a:xfrm>
            <a:off x="427901" y="2444457"/>
            <a:ext cx="97665" cy="254800"/>
          </a:xfrm>
          <a:custGeom>
            <a:avLst/>
            <a:gdLst/>
            <a:ahLst/>
            <a:cxnLst/>
            <a:rect l="l" t="t" r="r" b="b"/>
            <a:pathLst>
              <a:path w="97665" h="254800">
                <a:moveTo>
                  <a:pt x="0" y="254800"/>
                </a:moveTo>
                <a:lnTo>
                  <a:pt x="97665" y="254800"/>
                </a:lnTo>
                <a:lnTo>
                  <a:pt x="97665" y="0"/>
                </a:lnTo>
                <a:lnTo>
                  <a:pt x="0" y="0"/>
                </a:lnTo>
                <a:lnTo>
                  <a:pt x="0" y="25480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3" name="object 13"/>
          <p:cNvSpPr/>
          <p:nvPr/>
        </p:nvSpPr>
        <p:spPr>
          <a:xfrm>
            <a:off x="745832" y="7514983"/>
            <a:ext cx="6501015" cy="97662"/>
          </a:xfrm>
          <a:custGeom>
            <a:avLst/>
            <a:gdLst/>
            <a:ahLst/>
            <a:cxnLst/>
            <a:rect l="l" t="t" r="r" b="b"/>
            <a:pathLst>
              <a:path w="6501015" h="97663">
                <a:moveTo>
                  <a:pt x="0" y="97662"/>
                </a:moveTo>
                <a:lnTo>
                  <a:pt x="6501015" y="97662"/>
                </a:lnTo>
                <a:lnTo>
                  <a:pt x="6501015" y="0"/>
                </a:lnTo>
                <a:lnTo>
                  <a:pt x="0" y="0"/>
                </a:lnTo>
                <a:lnTo>
                  <a:pt x="0" y="97662"/>
                </a:lnTo>
                <a:close/>
              </a:path>
            </a:pathLst>
          </a:custGeom>
          <a:solidFill>
            <a:srgbClr val="CD4344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4" name="object 14"/>
          <p:cNvSpPr/>
          <p:nvPr/>
        </p:nvSpPr>
        <p:spPr>
          <a:xfrm>
            <a:off x="7246848" y="7269492"/>
            <a:ext cx="97663" cy="344436"/>
          </a:xfrm>
          <a:custGeom>
            <a:avLst/>
            <a:gdLst/>
            <a:ahLst/>
            <a:cxnLst/>
            <a:rect l="l" t="t" r="r" b="b"/>
            <a:pathLst>
              <a:path w="97663" h="344436">
                <a:moveTo>
                  <a:pt x="0" y="0"/>
                </a:moveTo>
                <a:lnTo>
                  <a:pt x="0" y="344436"/>
                </a:lnTo>
                <a:lnTo>
                  <a:pt x="95211" y="251205"/>
                </a:lnTo>
                <a:lnTo>
                  <a:pt x="95434" y="228589"/>
                </a:lnTo>
                <a:lnTo>
                  <a:pt x="95683" y="203191"/>
                </a:lnTo>
                <a:lnTo>
                  <a:pt x="95932" y="177792"/>
                </a:lnTo>
                <a:lnTo>
                  <a:pt x="96180" y="152393"/>
                </a:lnTo>
                <a:lnTo>
                  <a:pt x="96428" y="126993"/>
                </a:lnTo>
                <a:lnTo>
                  <a:pt x="96675" y="101594"/>
                </a:lnTo>
                <a:lnTo>
                  <a:pt x="96923" y="76195"/>
                </a:lnTo>
                <a:lnTo>
                  <a:pt x="97169" y="50796"/>
                </a:lnTo>
                <a:lnTo>
                  <a:pt x="97416" y="25397"/>
                </a:lnTo>
                <a:lnTo>
                  <a:pt x="97663" y="0"/>
                </a:lnTo>
                <a:lnTo>
                  <a:pt x="0" y="0"/>
                </a:lnTo>
                <a:close/>
              </a:path>
            </a:pathLst>
          </a:custGeom>
          <a:solidFill>
            <a:srgbClr val="334D82"/>
          </a:solid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15" name="object 15"/>
          <p:cNvSpPr/>
          <p:nvPr/>
        </p:nvSpPr>
        <p:spPr>
          <a:xfrm>
            <a:off x="435025" y="7407706"/>
            <a:ext cx="265328" cy="20360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747687" y="7855231"/>
            <a:ext cx="939282" cy="103908"/>
          </a:xfrm>
          <a:prstGeom prst="rect">
            <a:avLst/>
          </a:prstGeom>
        </p:spPr>
        <p:txBody>
          <a:bodyPr wrap="square" lIns="0" tIns="7620" rIns="0" bIns="0" rtlCol="0">
            <a:noAutofit/>
          </a:bodyPr>
          <a:lstStyle/>
          <a:p>
            <a:pPr marL="12700">
              <a:lnSpc>
                <a:spcPct val="95825"/>
              </a:lnSpc>
            </a:pPr>
            <a:r>
              <a:rPr dirty="0" smtClean="0" sz="600" spc="74">
                <a:solidFill>
                  <a:srgbClr val="848688"/>
                </a:solidFill>
                <a:latin typeface="Times New Roman"/>
                <a:cs typeface="Times New Roman"/>
              </a:rPr>
              <a:t>T</a:t>
            </a:r>
            <a:r>
              <a:rPr dirty="0" smtClean="0" sz="600" spc="66">
                <a:solidFill>
                  <a:srgbClr val="848688"/>
                </a:solidFill>
                <a:latin typeface="Times New Roman"/>
                <a:cs typeface="Times New Roman"/>
              </a:rPr>
              <a:t>he</a:t>
            </a:r>
            <a:r>
              <a:rPr dirty="0" smtClean="0" sz="600" spc="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68">
                <a:solidFill>
                  <a:srgbClr val="848688"/>
                </a:solidFill>
                <a:latin typeface="Times New Roman"/>
                <a:cs typeface="Times New Roman"/>
              </a:rPr>
              <a:t>Bonadio</a:t>
            </a:r>
            <a:r>
              <a:rPr dirty="0" smtClean="0" sz="600" spc="55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102">
                <a:solidFill>
                  <a:srgbClr val="848688"/>
                </a:solidFill>
                <a:latin typeface="Times New Roman"/>
                <a:cs typeface="Times New Roman"/>
              </a:rPr>
              <a:t>G</a:t>
            </a:r>
            <a:r>
              <a:rPr dirty="0" smtClean="0" sz="600" spc="28">
                <a:solidFill>
                  <a:srgbClr val="848688"/>
                </a:solidFill>
                <a:latin typeface="Times New Roman"/>
                <a:cs typeface="Times New Roman"/>
              </a:rPr>
              <a:t>r</a:t>
            </a:r>
            <a:r>
              <a:rPr dirty="0" smtClean="0" sz="600" spc="71">
                <a:solidFill>
                  <a:srgbClr val="848688"/>
                </a:solidFill>
                <a:latin typeface="Times New Roman"/>
                <a:cs typeface="Times New Roman"/>
              </a:rPr>
              <a:t>oup</a:t>
            </a:r>
            <a:r>
              <a:rPr dirty="0" smtClean="0" sz="600" spc="35">
                <a:solidFill>
                  <a:srgbClr val="848688"/>
                </a:solidFill>
                <a:latin typeface="Times New Roman"/>
                <a:cs typeface="Times New Roman"/>
              </a:rPr>
              <a:t>  </a:t>
            </a:r>
            <a:r>
              <a:rPr dirty="0" smtClean="0" sz="600" spc="122">
                <a:solidFill>
                  <a:srgbClr val="848688"/>
                </a:solidFill>
                <a:latin typeface="Times New Roman"/>
                <a:cs typeface="Times New Roman"/>
              </a:rPr>
              <a:t> </a:t>
            </a:r>
            <a:r>
              <a:rPr dirty="0" smtClean="0" sz="600" spc="0">
                <a:solidFill>
                  <a:srgbClr val="4C4B4D"/>
                </a:solidFill>
                <a:latin typeface="Times New Roman"/>
                <a:cs typeface="Times New Roman"/>
              </a:rPr>
              <a:t>31</a:t>
            </a:r>
            <a:endParaRPr sz="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32" y="7514983"/>
            <a:ext cx="6501015" cy="97662"/>
          </a:xfrm>
          <a:prstGeom prst="rect">
            <a:avLst/>
          </a:prstGeom>
        </p:spPr>
        <p:txBody>
          <a:bodyPr wrap="square" lIns="0" tIns="2412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6" name="object 6"/>
          <p:cNvSpPr txBox="1"/>
          <p:nvPr/>
        </p:nvSpPr>
        <p:spPr>
          <a:xfrm>
            <a:off x="427901" y="2444457"/>
            <a:ext cx="97665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525566" y="2444457"/>
            <a:ext cx="6721281" cy="97663"/>
          </a:xfrm>
          <a:prstGeom prst="rect">
            <a:avLst/>
          </a:prstGeom>
        </p:spPr>
        <p:txBody>
          <a:bodyPr wrap="square" lIns="0" tIns="2413" rIns="0" bIns="0" rtlCol="0">
            <a:noAutofit/>
          </a:bodyPr>
          <a:lstStyle/>
          <a:p>
            <a:pPr marL="25400">
              <a:lnSpc>
                <a:spcPts val="750"/>
              </a:lnSpc>
            </a:pPr>
            <a:endParaRPr sz="750"/>
          </a:p>
        </p:txBody>
      </p:sp>
      <p:sp>
        <p:nvSpPr>
          <p:cNvPr id="4" name="object 4"/>
          <p:cNvSpPr txBox="1"/>
          <p:nvPr/>
        </p:nvSpPr>
        <p:spPr>
          <a:xfrm>
            <a:off x="7246848" y="2444457"/>
            <a:ext cx="97663" cy="25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525566" y="2542120"/>
            <a:ext cx="6721281" cy="157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53288" y="2379522"/>
            <a:ext cx="7065835" cy="5299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 marL="1552401">
              <a:lnSpc>
                <a:spcPct val="95825"/>
              </a:lnSpc>
              <a:spcBef>
                <a:spcPts val="1237"/>
              </a:spcBef>
            </a:pPr>
            <a:r>
              <a:rPr dirty="0" smtClean="0" sz="2450" spc="-9" b="1">
                <a:solidFill>
                  <a:srgbClr val="35426F"/>
                </a:solidFill>
                <a:latin typeface="Times New Roman"/>
                <a:cs typeface="Times New Roman"/>
              </a:rPr>
              <a:t>Paychec</a:t>
            </a:r>
            <a:r>
              <a:rPr dirty="0" smtClean="0" sz="2450" spc="-9" b="1">
                <a:solidFill>
                  <a:srgbClr val="35426F"/>
                </a:solidFill>
                <a:latin typeface="Times New Roman"/>
                <a:cs typeface="Times New Roman"/>
              </a:rPr>
              <a:t>k</a:t>
            </a:r>
            <a:r>
              <a:rPr dirty="0" smtClean="0" sz="2450" spc="-9" b="1">
                <a:solidFill>
                  <a:srgbClr val="35426F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5426F"/>
                </a:solidFill>
                <a:latin typeface="Times New Roman"/>
                <a:cs typeface="Times New Roman"/>
              </a:rPr>
              <a:t>Protectio</a:t>
            </a:r>
            <a:r>
              <a:rPr dirty="0" smtClean="0" sz="2450" spc="-9" b="1">
                <a:solidFill>
                  <a:srgbClr val="35426F"/>
                </a:solidFill>
                <a:latin typeface="Times New Roman"/>
                <a:cs typeface="Times New Roman"/>
              </a:rPr>
              <a:t>n</a:t>
            </a:r>
            <a:r>
              <a:rPr dirty="0" smtClean="0" sz="2450" spc="-9" b="1">
                <a:solidFill>
                  <a:srgbClr val="35426F"/>
                </a:solidFill>
                <a:latin typeface="Times New Roman"/>
                <a:cs typeface="Times New Roman"/>
              </a:rPr>
              <a:t> </a:t>
            </a:r>
            <a:r>
              <a:rPr dirty="0" smtClean="0" sz="2450" spc="-9" b="1">
                <a:solidFill>
                  <a:srgbClr val="35426F"/>
                </a:solidFill>
                <a:latin typeface="Times New Roman"/>
                <a:cs typeface="Times New Roman"/>
              </a:rPr>
              <a:t>Program</a:t>
            </a:r>
            <a:endParaRPr sz="2450">
              <a:latin typeface="Times New Roman"/>
              <a:cs typeface="Times New Roman"/>
            </a:endParaRPr>
          </a:p>
          <a:p>
            <a:pPr marL="482834">
              <a:lnSpc>
                <a:spcPct val="95825"/>
              </a:lnSpc>
              <a:spcBef>
                <a:spcPts val="2196"/>
              </a:spcBef>
            </a:pP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Non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ecou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r</a:t>
            </a:r>
            <a:r>
              <a:rPr dirty="0" smtClean="0" sz="1700" spc="3" b="1">
                <a:solidFill>
                  <a:srgbClr val="CC3438"/>
                </a:solidFill>
                <a:latin typeface="Arial"/>
                <a:cs typeface="Arial"/>
              </a:rPr>
              <a:t>se</a:t>
            </a:r>
            <a:endParaRPr sz="1700">
              <a:latin typeface="Arial"/>
              <a:cs typeface="Arial"/>
            </a:endParaRPr>
          </a:p>
          <a:p>
            <a:pPr marL="482834">
              <a:lnSpc>
                <a:spcPct val="100000"/>
              </a:lnSpc>
              <a:spcBef>
                <a:spcPts val="596"/>
              </a:spcBef>
            </a:pP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administrati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has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rec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urse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against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individual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82834" marR="612618">
              <a:lnSpc>
                <a:spcPct val="99754"/>
              </a:lnSpc>
              <a:spcBef>
                <a:spcPts val="70"/>
              </a:spcBef>
            </a:pP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shareh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lde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membe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,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partner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eligible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recipient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vered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npayment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any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vered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UNLESS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it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used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purp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ses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auth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28">
                <a:solidFill>
                  <a:srgbClr val="5C5D5D"/>
                </a:solidFill>
                <a:latin typeface="Arial"/>
                <a:cs typeface="Arial"/>
              </a:rPr>
              <a:t>rized.</a:t>
            </a:r>
            <a:endParaRPr sz="1550">
              <a:latin typeface="Arial"/>
              <a:cs typeface="Arial"/>
            </a:endParaRPr>
          </a:p>
          <a:p>
            <a:pPr marL="482834">
              <a:lnSpc>
                <a:spcPct val="95825"/>
              </a:lnSpc>
              <a:spcBef>
                <a:spcPts val="936"/>
              </a:spcBef>
            </a:pP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No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Guarantee</a:t>
            </a:r>
            <a:endParaRPr sz="1700">
              <a:latin typeface="Arial"/>
              <a:cs typeface="Arial"/>
            </a:endParaRPr>
          </a:p>
          <a:p>
            <a:pPr marL="482834">
              <a:lnSpc>
                <a:spcPct val="100000"/>
              </a:lnSpc>
              <a:spcBef>
                <a:spcPts val="504"/>
              </a:spcBef>
            </a:pP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Between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February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June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30,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2020,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endParaRPr sz="1550">
              <a:latin typeface="Arial"/>
              <a:cs typeface="Arial"/>
            </a:endParaRPr>
          </a:p>
          <a:p>
            <a:pPr marL="482834">
              <a:lnSpc>
                <a:spcPct val="100000"/>
              </a:lnSpc>
              <a:spcBef>
                <a:spcPts val="70"/>
              </a:spcBef>
            </a:pP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pers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nal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guarantee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required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vered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an</a:t>
            </a:r>
            <a:r>
              <a:rPr dirty="0" smtClean="0" sz="1550" spc="-9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10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 </a:t>
            </a:r>
            <a:endParaRPr sz="1550">
              <a:latin typeface="Arial"/>
              <a:cs typeface="Arial"/>
            </a:endParaRPr>
          </a:p>
          <a:p>
            <a:pPr marL="482834">
              <a:lnSpc>
                <a:spcPct val="95825"/>
              </a:lnSpc>
              <a:spcBef>
                <a:spcPts val="70"/>
              </a:spcBef>
            </a:pP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llateral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is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required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ver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35">
                <a:solidFill>
                  <a:srgbClr val="5C5D5D"/>
                </a:solidFill>
                <a:latin typeface="Arial"/>
                <a:cs typeface="Arial"/>
              </a:rPr>
              <a:t>an.</a:t>
            </a:r>
            <a:endParaRPr sz="1550">
              <a:latin typeface="Arial"/>
              <a:cs typeface="Arial"/>
            </a:endParaRPr>
          </a:p>
          <a:p>
            <a:pPr marL="482834">
              <a:lnSpc>
                <a:spcPct val="95825"/>
              </a:lnSpc>
              <a:spcBef>
                <a:spcPts val="1007"/>
              </a:spcBef>
            </a:pP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No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 </a:t>
            </a:r>
            <a:r>
              <a:rPr dirty="0" smtClean="0" sz="1700" b="1">
                <a:solidFill>
                  <a:srgbClr val="CC3438"/>
                </a:solidFill>
                <a:latin typeface="Arial"/>
                <a:cs typeface="Arial"/>
              </a:rPr>
              <a:t>Fees</a:t>
            </a:r>
            <a:endParaRPr sz="1700">
              <a:latin typeface="Arial"/>
              <a:cs typeface="Arial"/>
            </a:endParaRPr>
          </a:p>
          <a:p>
            <a:pPr marL="482834">
              <a:lnSpc>
                <a:spcPct val="100000"/>
              </a:lnSpc>
              <a:spcBef>
                <a:spcPts val="578"/>
              </a:spcBef>
            </a:pP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Between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February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15,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2020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and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ending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June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30,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2020,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6">
                <a:solidFill>
                  <a:srgbClr val="5C5D5D"/>
                </a:solidFill>
                <a:latin typeface="Arial"/>
                <a:cs typeface="Arial"/>
              </a:rPr>
              <a:t>with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L="482834">
              <a:lnSpc>
                <a:spcPct val="100000"/>
              </a:lnSpc>
              <a:spcBef>
                <a:spcPts val="70"/>
              </a:spcBef>
            </a:pP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respect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vered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3">
                <a:solidFill>
                  <a:srgbClr val="5C5D5D"/>
                </a:solidFill>
                <a:latin typeface="Arial"/>
                <a:cs typeface="Arial"/>
              </a:rPr>
              <a:t>l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an,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the</a:t>
            </a:r>
            <a:r>
              <a:rPr dirty="0" smtClean="0" sz="1550" spc="-9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Administrat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r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will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n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t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c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  </a:t>
            </a:r>
            <a:r>
              <a:rPr dirty="0" smtClean="0" sz="1550" spc="-5">
                <a:solidFill>
                  <a:srgbClr val="5C5D5D"/>
                </a:solidFill>
                <a:latin typeface="Arial"/>
                <a:cs typeface="Arial"/>
              </a:rPr>
              <a:t>llect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-8">
                <a:solidFill>
                  <a:srgbClr val="5C5D5D"/>
                </a:solidFill>
                <a:latin typeface="Arial"/>
                <a:cs typeface="Arial"/>
              </a:rPr>
              <a:t>a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r>
              <a:rPr dirty="0" smtClean="0" sz="1550" spc="0">
                <a:solidFill>
                  <a:srgbClr val="5C5D5D"/>
                </a:solidFill>
                <a:latin typeface="Arial"/>
                <a:cs typeface="Arial"/>
              </a:rPr>
              <a:t>f</a:t>
            </a:r>
            <a:r>
              <a:rPr dirty="0" smtClean="0" sz="1550" spc="-7">
                <a:solidFill>
                  <a:srgbClr val="5C5D5D"/>
                </a:solidFill>
                <a:latin typeface="Arial"/>
                <a:cs typeface="Arial"/>
              </a:rPr>
              <a:t>ee.</a:t>
            </a:r>
            <a:r>
              <a:rPr dirty="0" smtClean="0" sz="1550" spc="-4">
                <a:solidFill>
                  <a:srgbClr val="5C5D5D"/>
                </a:solidFill>
                <a:latin typeface="Arial"/>
                <a:cs typeface="Arial"/>
              </a:rPr>
              <a:t> </a:t>
            </a:r>
            <a:endParaRPr sz="1550">
              <a:latin typeface="Arial"/>
              <a:cs typeface="Arial"/>
            </a:endParaRPr>
          </a:p>
          <a:p>
            <a:pPr marR="295799" algn="r">
              <a:lnSpc>
                <a:spcPct val="95825"/>
              </a:lnSpc>
              <a:spcBef>
                <a:spcPts val="5063"/>
              </a:spcBef>
            </a:pPr>
            <a:r>
              <a:rPr dirty="0" smtClean="0" sz="700" spc="-7">
                <a:solidFill>
                  <a:srgbClr val="8E8E90"/>
                </a:solidFill>
                <a:latin typeface="Times New Roman"/>
                <a:cs typeface="Times New Roman"/>
              </a:rPr>
              <a:t>31</a:t>
            </a:r>
            <a:endParaRPr sz="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xsi="http://www.w3.org/2001/XMLSchema-instance"/>
</file>